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853" r:id="rId2"/>
    <p:sldId id="1205" r:id="rId3"/>
    <p:sldId id="1133" r:id="rId4"/>
    <p:sldId id="1134" r:id="rId5"/>
    <p:sldId id="1135" r:id="rId6"/>
    <p:sldId id="1136" r:id="rId7"/>
    <p:sldId id="1138" r:id="rId8"/>
    <p:sldId id="1139" r:id="rId9"/>
    <p:sldId id="1154" r:id="rId10"/>
    <p:sldId id="1141" r:id="rId11"/>
    <p:sldId id="1142" r:id="rId12"/>
    <p:sldId id="1144" r:id="rId13"/>
    <p:sldId id="1143" r:id="rId14"/>
    <p:sldId id="1145" r:id="rId15"/>
    <p:sldId id="1146" r:id="rId16"/>
    <p:sldId id="1147" r:id="rId17"/>
    <p:sldId id="1148" r:id="rId18"/>
    <p:sldId id="1149" r:id="rId19"/>
    <p:sldId id="1150" r:id="rId20"/>
    <p:sldId id="1151" r:id="rId21"/>
    <p:sldId id="1152" r:id="rId22"/>
    <p:sldId id="1155" r:id="rId23"/>
    <p:sldId id="1156" r:id="rId24"/>
    <p:sldId id="1157" r:id="rId25"/>
    <p:sldId id="1158" r:id="rId26"/>
    <p:sldId id="1159" r:id="rId27"/>
    <p:sldId id="1160" r:id="rId28"/>
    <p:sldId id="1161" r:id="rId29"/>
    <p:sldId id="1162" r:id="rId30"/>
    <p:sldId id="1163" r:id="rId31"/>
    <p:sldId id="1164" r:id="rId32"/>
    <p:sldId id="1165" r:id="rId33"/>
    <p:sldId id="1166" r:id="rId34"/>
    <p:sldId id="1167" r:id="rId35"/>
    <p:sldId id="1168" r:id="rId36"/>
    <p:sldId id="1169" r:id="rId37"/>
    <p:sldId id="1170" r:id="rId38"/>
    <p:sldId id="1171" r:id="rId39"/>
    <p:sldId id="1172" r:id="rId40"/>
    <p:sldId id="1173" r:id="rId41"/>
    <p:sldId id="1174" r:id="rId42"/>
    <p:sldId id="1175" r:id="rId43"/>
    <p:sldId id="1176" r:id="rId44"/>
    <p:sldId id="1177" r:id="rId45"/>
    <p:sldId id="1178" r:id="rId46"/>
    <p:sldId id="1179" r:id="rId47"/>
    <p:sldId id="1180" r:id="rId48"/>
    <p:sldId id="1181" r:id="rId49"/>
    <p:sldId id="1182" r:id="rId50"/>
    <p:sldId id="1183" r:id="rId51"/>
    <p:sldId id="1184" r:id="rId52"/>
    <p:sldId id="1185" r:id="rId53"/>
    <p:sldId id="1186" r:id="rId54"/>
    <p:sldId id="1187" r:id="rId55"/>
    <p:sldId id="1188" r:id="rId56"/>
    <p:sldId id="1189" r:id="rId57"/>
    <p:sldId id="1190" r:id="rId58"/>
    <p:sldId id="1191" r:id="rId59"/>
    <p:sldId id="1192" r:id="rId60"/>
    <p:sldId id="1193" r:id="rId61"/>
    <p:sldId id="1194" r:id="rId62"/>
    <p:sldId id="1195" r:id="rId63"/>
    <p:sldId id="1196" r:id="rId64"/>
    <p:sldId id="1197" r:id="rId65"/>
    <p:sldId id="1198" r:id="rId66"/>
    <p:sldId id="1199" r:id="rId67"/>
    <p:sldId id="1201" r:id="rId68"/>
    <p:sldId id="1202" r:id="rId69"/>
    <p:sldId id="1203" r:id="rId70"/>
    <p:sldId id="1204" r:id="rId7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6" d="100"/>
          <a:sy n="66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NAND und NOR als Schalter-Widerstand </a:t>
            </a:r>
            <a:r>
              <a:rPr lang="de-DE" dirty="0" smtClean="0"/>
              <a:t>Logik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93" name="Gruppieren 92"/>
          <p:cNvGrpSpPr/>
          <p:nvPr/>
        </p:nvGrpSpPr>
        <p:grpSpPr>
          <a:xfrm>
            <a:off x="4419600" y="1371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71600" y="1905000"/>
            <a:ext cx="2209800" cy="990600"/>
            <a:chOff x="685800" y="5029200"/>
            <a:chExt cx="2209800" cy="9906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85800" y="533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85800" y="579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219200" y="51054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2192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219200" y="601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524000" y="51054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685800" y="5029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85800" y="5486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cxnSp>
          <p:nvCxnSpPr>
            <p:cNvPr id="92" name="Gerade Verbindung 91"/>
            <p:cNvCxnSpPr/>
            <p:nvPr/>
          </p:nvCxnSpPr>
          <p:spPr bwMode="auto">
            <a:xfrm>
              <a:off x="2362200" y="556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Ellipse 62"/>
            <p:cNvSpPr/>
            <p:nvPr/>
          </p:nvSpPr>
          <p:spPr bwMode="auto">
            <a:xfrm>
              <a:off x="2362200" y="5410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 flipV="1">
            <a:off x="2133600" y="6019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1905000" y="5715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21336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 flipV="1">
            <a:off x="19050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1336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1336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12954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1295400" y="586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905000" y="640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hteck 105"/>
          <p:cNvSpPr/>
          <p:nvPr/>
        </p:nvSpPr>
        <p:spPr bwMode="auto">
          <a:xfrm>
            <a:off x="20574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2133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2133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H="1">
            <a:off x="19050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67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12954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12954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13" name="Gerade Verbindung 112"/>
          <p:cNvCxnSpPr/>
          <p:nvPr/>
        </p:nvCxnSpPr>
        <p:spPr bwMode="auto">
          <a:xfrm flipV="1">
            <a:off x="61722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 flipV="1">
            <a:off x="59436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H="1" flipV="1">
            <a:off x="48768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1054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1054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42672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53340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436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hteck 121"/>
          <p:cNvSpPr/>
          <p:nvPr/>
        </p:nvSpPr>
        <p:spPr bwMode="auto">
          <a:xfrm>
            <a:off x="50292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105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487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56388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67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53340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H="1">
            <a:off x="48768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172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33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Inverter </a:t>
            </a:r>
            <a:r>
              <a:rPr lang="de-DE" dirty="0"/>
              <a:t>als RTL Logik </a:t>
            </a:r>
            <a:endParaRPr lang="de-DE" dirty="0" smtClean="0"/>
          </a:p>
          <a:p>
            <a:r>
              <a:rPr lang="de-DE" dirty="0" smtClean="0"/>
              <a:t>NMOS </a:t>
            </a:r>
            <a:r>
              <a:rPr lang="de-DE" dirty="0"/>
              <a:t>und </a:t>
            </a:r>
            <a:r>
              <a:rPr lang="de-DE" dirty="0" err="1"/>
              <a:t>Pullup</a:t>
            </a:r>
            <a:r>
              <a:rPr lang="de-DE" dirty="0"/>
              <a:t> oder mit PMOS und </a:t>
            </a:r>
            <a:r>
              <a:rPr lang="de-DE" dirty="0" err="1"/>
              <a:t>Pulldown</a:t>
            </a:r>
            <a:r>
              <a:rPr lang="de-DE" dirty="0"/>
              <a:t> </a:t>
            </a:r>
            <a:r>
              <a:rPr lang="de-DE" dirty="0" smtClean="0"/>
              <a:t>Widerstand</a:t>
            </a:r>
          </a:p>
          <a:p>
            <a:r>
              <a:rPr lang="de-DE" dirty="0" smtClean="0"/>
              <a:t>-&gt; CMOS </a:t>
            </a:r>
            <a:r>
              <a:rPr lang="de-DE" dirty="0"/>
              <a:t>Inverter. </a:t>
            </a:r>
            <a:endParaRPr lang="de-DE" dirty="0" smtClean="0"/>
          </a:p>
          <a:p>
            <a:r>
              <a:rPr lang="de-DE" dirty="0" smtClean="0"/>
              <a:t>Vorteile </a:t>
            </a:r>
            <a:r>
              <a:rPr lang="de-DE" dirty="0"/>
              <a:t>sind kein DC Strom und ein kleines Layout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61" name="Gruppieren 60"/>
          <p:cNvGrpSpPr/>
          <p:nvPr/>
        </p:nvGrpSpPr>
        <p:grpSpPr>
          <a:xfrm>
            <a:off x="3657600" y="3685401"/>
            <a:ext cx="533400" cy="762000"/>
            <a:chOff x="1524000" y="3048000"/>
            <a:chExt cx="533400" cy="762000"/>
          </a:xfrm>
        </p:grpSpPr>
        <p:grpSp>
          <p:nvGrpSpPr>
            <p:cNvPr id="62" name="Gruppieren 6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5" name="Gerade Verbindung 74"/>
          <p:cNvCxnSpPr/>
          <p:nvPr/>
        </p:nvCxnSpPr>
        <p:spPr bwMode="auto">
          <a:xfrm>
            <a:off x="38308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100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38100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8862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31" name="Rechteck 130"/>
          <p:cNvSpPr/>
          <p:nvPr/>
        </p:nvSpPr>
        <p:spPr bwMode="auto">
          <a:xfrm>
            <a:off x="41148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2" name="Gerade Verbindung 131"/>
          <p:cNvCxnSpPr>
            <a:endCxn id="131" idx="2"/>
          </p:cNvCxnSpPr>
          <p:nvPr/>
        </p:nvCxnSpPr>
        <p:spPr bwMode="auto">
          <a:xfrm flipV="1">
            <a:off x="41910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>
            <a:stCxn id="70" idx="1"/>
          </p:cNvCxnSpPr>
          <p:nvPr/>
        </p:nvCxnSpPr>
        <p:spPr bwMode="auto">
          <a:xfrm>
            <a:off x="41910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31242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41910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1295400" y="4904601"/>
            <a:ext cx="533400" cy="762000"/>
            <a:chOff x="1600200" y="4419600"/>
            <a:chExt cx="533400" cy="762000"/>
          </a:xfrm>
        </p:grpSpPr>
        <p:sp>
          <p:nvSpPr>
            <p:cNvPr id="13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1295400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295400" y="3533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1219200" y="32560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1350703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58" name="Rechteck 157"/>
          <p:cNvSpPr/>
          <p:nvPr/>
        </p:nvSpPr>
        <p:spPr bwMode="auto">
          <a:xfrm>
            <a:off x="1752600" y="37616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9" name="Gerade Verbindung 158"/>
          <p:cNvCxnSpPr>
            <a:stCxn id="158" idx="0"/>
          </p:cNvCxnSpPr>
          <p:nvPr/>
        </p:nvCxnSpPr>
        <p:spPr bwMode="auto">
          <a:xfrm flipV="1">
            <a:off x="1828800" y="35330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58" idx="2"/>
            <a:endCxn id="142" idx="1"/>
          </p:cNvCxnSpPr>
          <p:nvPr/>
        </p:nvCxnSpPr>
        <p:spPr bwMode="auto">
          <a:xfrm>
            <a:off x="1828800" y="4142601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182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7259898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239001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7239001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315201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74" name="Gerade Verbindung mit Pfeil 173"/>
          <p:cNvCxnSpPr/>
          <p:nvPr/>
        </p:nvCxnSpPr>
        <p:spPr bwMode="auto">
          <a:xfrm>
            <a:off x="7620001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6553201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uppieren 175"/>
          <p:cNvGrpSpPr/>
          <p:nvPr/>
        </p:nvGrpSpPr>
        <p:grpSpPr>
          <a:xfrm>
            <a:off x="7086601" y="4876800"/>
            <a:ext cx="533400" cy="762000"/>
            <a:chOff x="1600200" y="4419600"/>
            <a:chExt cx="533400" cy="762000"/>
          </a:xfrm>
        </p:grpSpPr>
        <p:sp>
          <p:nvSpPr>
            <p:cNvPr id="1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7086601" y="4114800"/>
            <a:ext cx="533400" cy="762000"/>
            <a:chOff x="1524000" y="3048000"/>
            <a:chExt cx="533400" cy="762000"/>
          </a:xfrm>
        </p:grpSpPr>
        <p:grpSp>
          <p:nvGrpSpPr>
            <p:cNvPr id="186" name="Gruppieren 18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7" name="Ellipse 18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6" name="Gerade Verbindung 195"/>
          <p:cNvCxnSpPr/>
          <p:nvPr/>
        </p:nvCxnSpPr>
        <p:spPr bwMode="auto">
          <a:xfrm>
            <a:off x="7086601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0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NAND, NOR und </a:t>
            </a:r>
            <a:r>
              <a:rPr lang="de-DE" dirty="0" err="1" smtClean="0"/>
              <a:t>co.</a:t>
            </a:r>
            <a:r>
              <a:rPr lang="de-DE" dirty="0" smtClean="0"/>
              <a:t> als CMOS</a:t>
            </a:r>
          </a:p>
          <a:p>
            <a:r>
              <a:rPr lang="de-DE" dirty="0"/>
              <a:t>Wie </a:t>
            </a:r>
            <a:r>
              <a:rPr lang="de-DE" dirty="0" smtClean="0"/>
              <a:t>wird </a:t>
            </a:r>
            <a:r>
              <a:rPr lang="de-DE" dirty="0"/>
              <a:t>ein CMOS </a:t>
            </a:r>
            <a:r>
              <a:rPr lang="de-DE" dirty="0" smtClean="0"/>
              <a:t>Gate gemacht?</a:t>
            </a:r>
          </a:p>
          <a:p>
            <a:r>
              <a:rPr lang="de-DE" dirty="0"/>
              <a:t>Jede Zeile mit </a:t>
            </a:r>
            <a:r>
              <a:rPr lang="de-DE" dirty="0" smtClean="0"/>
              <a:t>dem Ergebnis </a:t>
            </a:r>
            <a:r>
              <a:rPr lang="de-DE" dirty="0"/>
              <a:t>0 </a:t>
            </a:r>
            <a:r>
              <a:rPr lang="de-DE" dirty="0" smtClean="0"/>
              <a:t>-&gt; Serienschaltung </a:t>
            </a:r>
            <a:r>
              <a:rPr lang="de-DE" dirty="0"/>
              <a:t>von zwei (oder mehreren) NMOS Transistoren die nur für die Eingangswerte dieser Zeile </a:t>
            </a:r>
            <a:r>
              <a:rPr lang="de-DE" dirty="0" smtClean="0"/>
              <a:t>leiten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null invertieren.</a:t>
            </a:r>
          </a:p>
          <a:p>
            <a:r>
              <a:rPr lang="de-DE" dirty="0"/>
              <a:t>Das ganze NMOS Netzwerk ist die Parallelschaltung </a:t>
            </a:r>
            <a:r>
              <a:rPr lang="de-DE" dirty="0" smtClean="0"/>
              <a:t>aller Reihenschaltungen, </a:t>
            </a:r>
            <a:r>
              <a:rPr lang="de-DE" dirty="0"/>
              <a:t>die </a:t>
            </a:r>
            <a:r>
              <a:rPr lang="de-DE" dirty="0" smtClean="0"/>
              <a:t>Zeilen </a:t>
            </a:r>
            <a:r>
              <a:rPr lang="de-DE" dirty="0"/>
              <a:t>= 0 entsprechen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9598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304800" y="48006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3581400" y="4267200"/>
            <a:ext cx="533400" cy="762000"/>
            <a:chOff x="1600200" y="4419600"/>
            <a:chExt cx="533400" cy="762000"/>
          </a:xfrm>
        </p:grpSpPr>
        <p:sp>
          <p:nvSpPr>
            <p:cNvPr id="7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3581400" y="35052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581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483560" y="43434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6" name="Gruppieren 95"/>
          <p:cNvGrpSpPr/>
          <p:nvPr/>
        </p:nvGrpSpPr>
        <p:grpSpPr>
          <a:xfrm>
            <a:off x="4876800" y="4953000"/>
            <a:ext cx="533400" cy="762000"/>
            <a:chOff x="1600200" y="4419600"/>
            <a:chExt cx="533400" cy="76200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4876800" y="41910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8006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46482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81000" y="51816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4102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114800" y="3505200"/>
            <a:ext cx="1295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45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PMOS Teil macht man </a:t>
            </a:r>
            <a:r>
              <a:rPr lang="de-DE" dirty="0" smtClean="0"/>
              <a:t>dual</a:t>
            </a:r>
          </a:p>
          <a:p>
            <a:r>
              <a:rPr lang="de-DE" dirty="0"/>
              <a:t>Beachten wir, dass PMOS für niedriges Gate-Potential </a:t>
            </a:r>
            <a:r>
              <a:rPr lang="de-DE" dirty="0" smtClean="0"/>
              <a:t>leitet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eins invertieren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34859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35052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581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41910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267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5029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46482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04800" y="54864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4102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Ellipse 120"/>
          <p:cNvSpPr/>
          <p:nvPr/>
        </p:nvSpPr>
        <p:spPr bwMode="auto">
          <a:xfrm>
            <a:off x="304800" y="44196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3581400" y="35052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2672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41910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49530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" name="Gerade Verbindung 12"/>
          <p:cNvCxnSpPr>
            <a:stCxn id="161" idx="1"/>
          </p:cNvCxnSpPr>
          <p:nvPr/>
        </p:nvCxnSpPr>
        <p:spPr bwMode="auto">
          <a:xfrm>
            <a:off x="4114801" y="5029200"/>
            <a:ext cx="1295399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42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1999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2971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29718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rot="10800000"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7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3221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6172200" y="5257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1" name="Gruppieren 180"/>
          <p:cNvGrpSpPr/>
          <p:nvPr/>
        </p:nvGrpSpPr>
        <p:grpSpPr>
          <a:xfrm>
            <a:off x="6172200" y="4495800"/>
            <a:ext cx="533400" cy="762000"/>
            <a:chOff x="1600200" y="4419600"/>
            <a:chExt cx="533400" cy="762000"/>
          </a:xfrm>
        </p:grpSpPr>
        <p:sp>
          <p:nvSpPr>
            <p:cNvPr id="18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0" name="Textfeld 189"/>
          <p:cNvSpPr txBox="1"/>
          <p:nvPr/>
        </p:nvSpPr>
        <p:spPr>
          <a:xfrm>
            <a:off x="6096001" y="4572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60960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92" name="Gerade Verbindung 191"/>
          <p:cNvCxnSpPr/>
          <p:nvPr/>
        </p:nvCxn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572000" y="4343400"/>
            <a:ext cx="2667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213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41" idx="1"/>
          </p:cNvCxnSpPr>
          <p:nvPr/>
        </p:nvCxnSpPr>
        <p:spPr bwMode="auto">
          <a:xfrm flipH="1" flipV="1">
            <a:off x="5410200" y="4495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96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CMOS </a:t>
            </a:r>
            <a:r>
              <a:rPr lang="de-DE" dirty="0" smtClean="0"/>
              <a:t>NOR</a:t>
            </a:r>
          </a:p>
          <a:p>
            <a:r>
              <a:rPr lang="de-DE" dirty="0" smtClean="0"/>
              <a:t>PMOS </a:t>
            </a:r>
            <a:r>
              <a:rPr lang="de-DE" dirty="0"/>
              <a:t>Netzwerk leitet für die Eingangskombination </a:t>
            </a:r>
            <a:r>
              <a:rPr lang="de-DE" dirty="0" smtClean="0"/>
              <a:t>00 – Reihenschaltung</a:t>
            </a:r>
          </a:p>
          <a:p>
            <a:r>
              <a:rPr lang="de-DE" dirty="0" smtClean="0"/>
              <a:t>NMOS </a:t>
            </a:r>
            <a:r>
              <a:rPr lang="de-DE" dirty="0"/>
              <a:t>Netzwerk leitet immer außer für </a:t>
            </a:r>
            <a:r>
              <a:rPr lang="de-DE" dirty="0" smtClean="0"/>
              <a:t>00 – Parallelschaltung.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27418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8862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504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CMOS NAND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2821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6570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006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51816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505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54102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38862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19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/>
              <a:t>Es ist leicht die NAND und NOR auf mehr als 2 Eingänge zu </a:t>
            </a:r>
            <a:r>
              <a:rPr lang="de-DE" dirty="0" smtClean="0"/>
              <a:t>erweitern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2821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9867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6705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64008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5105400" y="2971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5105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4986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5105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986721" y="5334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410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63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69342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5410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5105400" y="3733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Textfeld 66"/>
          <p:cNvSpPr txBox="1"/>
          <p:nvPr/>
        </p:nvSpPr>
        <p:spPr>
          <a:xfrm>
            <a:off x="4986721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5013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7924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>
            <a:off x="7620000" y="29718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 flipH="1">
            <a:off x="8153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288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H="1" flipV="1">
            <a:off x="22522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1947479" y="5257800"/>
            <a:ext cx="533400" cy="762000"/>
            <a:chOff x="1600200" y="4419600"/>
            <a:chExt cx="533400" cy="762000"/>
          </a:xfrm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652079" y="5257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V="1">
            <a:off x="652079" y="3733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533400" y="4142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V="1">
            <a:off x="652079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" name="Textfeld 173"/>
          <p:cNvSpPr txBox="1"/>
          <p:nvPr/>
        </p:nvSpPr>
        <p:spPr>
          <a:xfrm>
            <a:off x="533400" y="3380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5" name="Gerade Verbindung 174"/>
          <p:cNvCxnSpPr/>
          <p:nvPr/>
        </p:nvCxnSpPr>
        <p:spPr bwMode="auto">
          <a:xfrm flipH="1" flipV="1">
            <a:off x="956879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1185479" y="5257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2480879" y="5257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9568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 flipV="1">
            <a:off x="652079" y="4495800"/>
            <a:ext cx="533400" cy="762000"/>
            <a:chOff x="1600200" y="4419600"/>
            <a:chExt cx="533400" cy="762000"/>
          </a:xfrm>
        </p:grpSpPr>
        <p:sp>
          <p:nvSpPr>
            <p:cNvPr id="18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33400" y="4904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30480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190" name="Gerade Verbindung 189"/>
          <p:cNvCxnSpPr/>
          <p:nvPr/>
        </p:nvCxnSpPr>
        <p:spPr bwMode="auto">
          <a:xfrm flipH="1" flipV="1">
            <a:off x="34714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3166679" y="5257800"/>
            <a:ext cx="533400" cy="762000"/>
            <a:chOff x="1600200" y="4419600"/>
            <a:chExt cx="533400" cy="762000"/>
          </a:xfrm>
        </p:grpSpPr>
        <p:sp>
          <p:nvSpPr>
            <p:cNvPr id="19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 flipH="1" flipV="1">
            <a:off x="3700079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Ellipse 202"/>
          <p:cNvSpPr/>
          <p:nvPr/>
        </p:nvSpPr>
        <p:spPr bwMode="auto">
          <a:xfrm flipV="1">
            <a:off x="804479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 flipV="1">
            <a:off x="804479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 flipV="1">
            <a:off x="804479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" name="Gerade Verbindung 206"/>
          <p:cNvCxnSpPr/>
          <p:nvPr/>
        </p:nvCxnSpPr>
        <p:spPr bwMode="auto">
          <a:xfrm>
            <a:off x="19050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1905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Bogen 210"/>
          <p:cNvSpPr/>
          <p:nvPr/>
        </p:nvSpPr>
        <p:spPr bwMode="auto">
          <a:xfrm>
            <a:off x="2133600" y="1524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Bogen 211"/>
          <p:cNvSpPr/>
          <p:nvPr/>
        </p:nvSpPr>
        <p:spPr bwMode="auto">
          <a:xfrm>
            <a:off x="2057400" y="1524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Bogen 212"/>
          <p:cNvSpPr/>
          <p:nvPr/>
        </p:nvSpPr>
        <p:spPr bwMode="auto">
          <a:xfrm flipV="1">
            <a:off x="2057400" y="106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>
            <a:endCxn id="211" idx="0"/>
          </p:cNvCxnSpPr>
          <p:nvPr/>
        </p:nvCxnSpPr>
        <p:spPr bwMode="auto">
          <a:xfrm flipH="1">
            <a:off x="2324100" y="1524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286000" y="2590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Ellipse 215"/>
          <p:cNvSpPr/>
          <p:nvPr/>
        </p:nvSpPr>
        <p:spPr bwMode="auto">
          <a:xfrm>
            <a:off x="335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8" name="Gerade Verbindung 217"/>
          <p:cNvCxnSpPr/>
          <p:nvPr/>
        </p:nvCxnSpPr>
        <p:spPr bwMode="auto">
          <a:xfrm>
            <a:off x="54864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6019800" y="1600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6019800" y="160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Bogen 222"/>
          <p:cNvSpPr/>
          <p:nvPr/>
        </p:nvSpPr>
        <p:spPr bwMode="auto">
          <a:xfrm flipV="1">
            <a:off x="6324600" y="1600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/>
          <p:nvPr/>
        </p:nvCxnSpPr>
        <p:spPr bwMode="auto">
          <a:xfrm>
            <a:off x="7162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Ellipse 226"/>
          <p:cNvSpPr/>
          <p:nvPr/>
        </p:nvSpPr>
        <p:spPr bwMode="auto">
          <a:xfrm>
            <a:off x="716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1905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5486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1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Komplexere CMOS Digitalzellen</a:t>
            </a:r>
          </a:p>
          <a:p>
            <a:r>
              <a:rPr lang="de-DE" dirty="0" smtClean="0"/>
              <a:t>NAND, NOR…</a:t>
            </a:r>
          </a:p>
          <a:p>
            <a:r>
              <a:rPr lang="de-DE" dirty="0" smtClean="0"/>
              <a:t>Multiplexer, </a:t>
            </a:r>
            <a:r>
              <a:rPr lang="de-DE" dirty="0" err="1" smtClean="0"/>
              <a:t>Dekoder</a:t>
            </a:r>
            <a:r>
              <a:rPr lang="de-DE" dirty="0" smtClean="0"/>
              <a:t>…</a:t>
            </a:r>
          </a:p>
          <a:p>
            <a:r>
              <a:rPr lang="de-DE" dirty="0" err="1" smtClean="0"/>
              <a:t>Latches</a:t>
            </a:r>
            <a:r>
              <a:rPr lang="de-DE" dirty="0" smtClean="0"/>
              <a:t>, </a:t>
            </a:r>
            <a:r>
              <a:rPr lang="de-DE" dirty="0" smtClean="0"/>
              <a:t>Flip-Flops</a:t>
            </a:r>
            <a:endParaRPr lang="de-DE" dirty="0" smtClean="0"/>
          </a:p>
          <a:p>
            <a:r>
              <a:rPr lang="de-DE" dirty="0" smtClean="0"/>
              <a:t>Kombinatorische </a:t>
            </a:r>
            <a:r>
              <a:rPr lang="de-DE" dirty="0"/>
              <a:t>und </a:t>
            </a:r>
            <a:r>
              <a:rPr lang="de-DE" dirty="0" smtClean="0"/>
              <a:t>Sequenzielle Logik</a:t>
            </a:r>
          </a:p>
          <a:p>
            <a:r>
              <a:rPr lang="de-DE" dirty="0" smtClean="0"/>
              <a:t>Kombinatorische - </a:t>
            </a:r>
            <a:r>
              <a:rPr lang="de-DE" dirty="0"/>
              <a:t>Schaltfunktionen (logische Gatter</a:t>
            </a:r>
            <a:r>
              <a:rPr lang="de-DE" dirty="0" smtClean="0"/>
              <a:t>)</a:t>
            </a:r>
          </a:p>
          <a:p>
            <a:r>
              <a:rPr lang="de-DE" dirty="0"/>
              <a:t>Sequenzielle Logik </a:t>
            </a:r>
            <a:r>
              <a:rPr lang="de-DE" dirty="0" smtClean="0"/>
              <a:t>– Speicherzellen (</a:t>
            </a:r>
            <a:r>
              <a:rPr lang="de-DE" dirty="0"/>
              <a:t>Flip-Flips </a:t>
            </a:r>
            <a:r>
              <a:rPr lang="de-DE" dirty="0" smtClean="0"/>
              <a:t>bzw</a:t>
            </a:r>
            <a:r>
              <a:rPr lang="de-DE" dirty="0"/>
              <a:t>. </a:t>
            </a:r>
            <a:r>
              <a:rPr lang="de-DE" dirty="0" smtClean="0"/>
              <a:t>Register)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11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Einige Regeln</a:t>
            </a:r>
          </a:p>
          <a:p>
            <a:r>
              <a:rPr lang="de-DE" dirty="0" smtClean="0"/>
              <a:t>NMOS </a:t>
            </a:r>
            <a:r>
              <a:rPr lang="de-DE" dirty="0"/>
              <a:t>Teil </a:t>
            </a:r>
            <a:r>
              <a:rPr lang="de-DE" dirty="0" smtClean="0"/>
              <a:t>leitet für die Zeilen mit null-Ergebnis</a:t>
            </a:r>
          </a:p>
          <a:p>
            <a:r>
              <a:rPr lang="de-DE" dirty="0" smtClean="0"/>
              <a:t>PMOS </a:t>
            </a:r>
            <a:r>
              <a:rPr lang="de-DE" dirty="0"/>
              <a:t>Teil leitet für die Zeilen </a:t>
            </a:r>
            <a:r>
              <a:rPr lang="de-DE" dirty="0" smtClean="0"/>
              <a:t>mit eins-Ergebnis</a:t>
            </a:r>
          </a:p>
          <a:p>
            <a:r>
              <a:rPr lang="de-DE" dirty="0" smtClean="0"/>
              <a:t>PMOS und NMOS Teile dürfen nie gleichzeitig leiten</a:t>
            </a:r>
          </a:p>
          <a:p>
            <a:r>
              <a:rPr lang="de-DE" dirty="0" smtClean="0"/>
              <a:t>Sonst hätten wir einen großen </a:t>
            </a:r>
            <a:r>
              <a:rPr lang="de-DE" dirty="0"/>
              <a:t>Querstrom und der Ausgang wäre </a:t>
            </a:r>
            <a:r>
              <a:rPr lang="de-DE" dirty="0" smtClean="0"/>
              <a:t>undefiniert</a:t>
            </a:r>
            <a:endParaRPr lang="de-DE" dirty="0"/>
          </a:p>
          <a:p>
            <a:r>
              <a:rPr lang="de-DE" dirty="0"/>
              <a:t>PMOS und NMOS Teil sollen auch nie gleichzeitig offene Verbindungen sein. In dem Fall wäre der Ausgang von </a:t>
            </a:r>
            <a:r>
              <a:rPr lang="de-DE" dirty="0" smtClean="0"/>
              <a:t>den Versorgungslinien </a:t>
            </a:r>
            <a:r>
              <a:rPr lang="de-DE" dirty="0"/>
              <a:t>getrennt. Der logische Wert wäre </a:t>
            </a:r>
            <a:r>
              <a:rPr lang="de-DE" dirty="0" smtClean="0"/>
              <a:t>undefiniert</a:t>
            </a:r>
          </a:p>
          <a:p>
            <a:r>
              <a:rPr lang="de-DE" dirty="0"/>
              <a:t>Gate mit offenem Ausgang </a:t>
            </a:r>
            <a:r>
              <a:rPr lang="de-DE" dirty="0" smtClean="0"/>
              <a:t>befindet sich im Hochohmigen 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0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9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</a:t>
            </a:r>
          </a:p>
          <a:p>
            <a:r>
              <a:rPr lang="de-DE" dirty="0"/>
              <a:t>EXOR = </a:t>
            </a:r>
            <a:r>
              <a:rPr lang="de-DE" dirty="0" smtClean="0"/>
              <a:t>(!X0 </a:t>
            </a:r>
            <a:r>
              <a:rPr lang="de-DE" dirty="0"/>
              <a:t>&amp; X1) | (X0 &amp; </a:t>
            </a:r>
            <a:r>
              <a:rPr lang="de-DE" dirty="0" smtClean="0"/>
              <a:t>!X1)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43434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876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48768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8768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Bogen 121"/>
          <p:cNvSpPr/>
          <p:nvPr/>
        </p:nvSpPr>
        <p:spPr bwMode="auto">
          <a:xfrm flipV="1">
            <a:off x="5181600" y="3124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4343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4419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>
            <a:off x="4343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8768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Bogen 127"/>
          <p:cNvSpPr/>
          <p:nvPr/>
        </p:nvSpPr>
        <p:spPr bwMode="auto">
          <a:xfrm flipV="1">
            <a:off x="51816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0386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Ellipse 129"/>
          <p:cNvSpPr/>
          <p:nvPr/>
        </p:nvSpPr>
        <p:spPr bwMode="auto">
          <a:xfrm>
            <a:off x="4572000" y="5029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038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41148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4114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4" name="Ellipse 133"/>
          <p:cNvSpPr/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4419600" y="34991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6019800" y="3575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553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553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553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553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48768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85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8580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391400" y="3810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3914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73914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Bogen 147"/>
          <p:cNvSpPr/>
          <p:nvPr/>
        </p:nvSpPr>
        <p:spPr bwMode="auto">
          <a:xfrm flipV="1">
            <a:off x="7696200" y="3810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60198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6019800" y="3429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534400" y="4114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758120" y="2362200"/>
            <a:ext cx="1242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12 Transistoren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48006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gleich X0 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Bogen 174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Bogen 175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Bogen 178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179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gleich X0 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Bogen 44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Ellipse 48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6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Warum ist ein Multiplexer so </a:t>
            </a:r>
            <a:r>
              <a:rPr lang="de-DE" dirty="0" smtClean="0"/>
              <a:t>wichtig?</a:t>
            </a:r>
          </a:p>
          <a:p>
            <a:r>
              <a:rPr lang="de-DE" dirty="0" smtClean="0"/>
              <a:t>Jede </a:t>
            </a:r>
            <a:r>
              <a:rPr lang="de-DE" dirty="0"/>
              <a:t>logische Funktion kann mit </a:t>
            </a:r>
            <a:r>
              <a:rPr lang="de-DE" dirty="0" err="1"/>
              <a:t>Multiplexern</a:t>
            </a:r>
            <a:r>
              <a:rPr lang="de-DE" dirty="0"/>
              <a:t>, </a:t>
            </a:r>
            <a:r>
              <a:rPr lang="de-DE" dirty="0" smtClean="0"/>
              <a:t>Invertern </a:t>
            </a:r>
            <a:r>
              <a:rPr lang="de-DE" dirty="0"/>
              <a:t>und logischen Konstanten realisiert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8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Beispiel: AND</a:t>
            </a:r>
          </a:p>
          <a:p>
            <a:r>
              <a:rPr lang="de-DE" dirty="0"/>
              <a:t>AND ist null wenn die Variable A null ist, </a:t>
            </a:r>
            <a:r>
              <a:rPr lang="de-DE" dirty="0" smtClean="0"/>
              <a:t>unabhängig von B</a:t>
            </a:r>
            <a:endParaRPr lang="de-DE" dirty="0"/>
          </a:p>
          <a:p>
            <a:r>
              <a:rPr lang="de-DE" dirty="0" smtClean="0"/>
              <a:t>-&gt; A </a:t>
            </a:r>
            <a:r>
              <a:rPr lang="de-DE" dirty="0"/>
              <a:t>an Select </a:t>
            </a:r>
            <a:r>
              <a:rPr lang="de-DE" dirty="0" smtClean="0"/>
              <a:t>anschließen, an </a:t>
            </a:r>
            <a:r>
              <a:rPr lang="de-DE" dirty="0"/>
              <a:t>Eingang X0 schließen wir die logische </a:t>
            </a:r>
            <a:r>
              <a:rPr lang="de-DE" dirty="0" smtClean="0"/>
              <a:t>0</a:t>
            </a:r>
          </a:p>
          <a:p>
            <a:r>
              <a:rPr lang="de-DE" dirty="0"/>
              <a:t>Wenn A eins ist (Select = 1), hängt das Ergebnis von Variable B </a:t>
            </a:r>
            <a:r>
              <a:rPr lang="de-DE" dirty="0" smtClean="0"/>
              <a:t>ab</a:t>
            </a:r>
            <a:endParaRPr lang="de-DE" dirty="0"/>
          </a:p>
          <a:p>
            <a:r>
              <a:rPr lang="de-DE" dirty="0" smtClean="0"/>
              <a:t>-&gt; Variable </a:t>
            </a:r>
            <a:r>
              <a:rPr lang="de-DE" dirty="0"/>
              <a:t>B </a:t>
            </a:r>
            <a:r>
              <a:rPr lang="de-DE" dirty="0" smtClean="0"/>
              <a:t>wird </a:t>
            </a:r>
            <a:r>
              <a:rPr lang="de-DE" dirty="0"/>
              <a:t>an Eingang X1 angeschlossen</a:t>
            </a:r>
            <a:r>
              <a:rPr lang="de-DE" dirty="0" smtClean="0"/>
              <a:t>.</a:t>
            </a:r>
          </a:p>
          <a:p>
            <a:r>
              <a:rPr lang="de-DE" dirty="0"/>
              <a:t>AND 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0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3886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4196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V="1">
            <a:off x="47244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4196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88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 EXNOR</a:t>
            </a:r>
          </a:p>
          <a:p>
            <a:r>
              <a:rPr lang="de-DE" dirty="0" smtClean="0"/>
              <a:t>EXNOR </a:t>
            </a:r>
            <a:r>
              <a:rPr lang="de-DE" dirty="0"/>
              <a:t>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!B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21360" y="4114800"/>
            <a:ext cx="330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4191000" y="3810000"/>
            <a:ext cx="1905000" cy="1981200"/>
            <a:chOff x="1524000" y="4495800"/>
            <a:chExt cx="1905000" cy="1981200"/>
          </a:xfrm>
        </p:grpSpPr>
        <p:cxnSp>
          <p:nvCxnSpPr>
            <p:cNvPr id="25" name="Gerade Verbindung 24"/>
            <p:cNvCxnSpPr/>
            <p:nvPr/>
          </p:nvCxnSpPr>
          <p:spPr bwMode="auto">
            <a:xfrm>
              <a:off x="1524000" y="5257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524000" y="5715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1676400" y="49530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676400" y="5410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17526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Bogen 29"/>
            <p:cNvSpPr/>
            <p:nvPr/>
          </p:nvSpPr>
          <p:spPr bwMode="auto">
            <a:xfrm>
              <a:off x="1676400" y="4953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" name="Gerade Verbindung 30"/>
            <p:cNvCxnSpPr>
              <a:endCxn id="29" idx="0"/>
            </p:cNvCxnSpPr>
            <p:nvPr/>
          </p:nvCxnSpPr>
          <p:spPr bwMode="auto">
            <a:xfrm flipH="1">
              <a:off x="1943100" y="4953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31"/>
            <p:cNvCxnSpPr/>
            <p:nvPr/>
          </p:nvCxnSpPr>
          <p:spPr bwMode="auto">
            <a:xfrm flipH="1">
              <a:off x="1905000" y="6019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Ellipse 32"/>
            <p:cNvSpPr/>
            <p:nvPr/>
          </p:nvSpPr>
          <p:spPr bwMode="auto">
            <a:xfrm>
              <a:off x="2971800" y="5334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 flipV="1">
              <a:off x="1676400" y="4495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Bogen 34"/>
            <p:cNvSpPr/>
            <p:nvPr/>
          </p:nvSpPr>
          <p:spPr bwMode="auto">
            <a:xfrm>
              <a:off x="18288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32766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5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Bogen 46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e 57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8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12954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12954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1600200" y="3048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2954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2954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16002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&quot;Nein&quot;-Symbol 9"/>
          <p:cNvSpPr/>
          <p:nvPr/>
        </p:nvSpPr>
        <p:spPr bwMode="auto">
          <a:xfrm>
            <a:off x="2743200" y="3886200"/>
            <a:ext cx="609600" cy="6096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Kombinatorisch </a:t>
            </a:r>
            <a:r>
              <a:rPr lang="de-DE" dirty="0"/>
              <a:t>gibt es </a:t>
            </a:r>
            <a:r>
              <a:rPr lang="de-DE" dirty="0" smtClean="0"/>
              <a:t>2</a:t>
            </a:r>
            <a:r>
              <a:rPr lang="de-DE" baseline="30000" dirty="0" smtClean="0"/>
              <a:t>4</a:t>
            </a:r>
            <a:r>
              <a:rPr lang="de-DE" dirty="0" smtClean="0"/>
              <a:t> </a:t>
            </a:r>
            <a:r>
              <a:rPr lang="de-DE" dirty="0"/>
              <a:t>= 16 Booleschen Funktionen von zwei </a:t>
            </a:r>
            <a:r>
              <a:rPr lang="de-DE" dirty="0" smtClean="0"/>
              <a:t>Variablen</a:t>
            </a:r>
          </a:p>
          <a:p>
            <a:r>
              <a:rPr lang="de-DE" dirty="0"/>
              <a:t>Die Länge der Ergebnistabelle ist 4 und für jede Zeile haben wir zwei Möglichkeiten.</a:t>
            </a:r>
            <a:endParaRPr lang="de-DE" dirty="0" smtClean="0"/>
          </a:p>
          <a:p>
            <a:r>
              <a:rPr lang="de-DE" dirty="0" smtClean="0"/>
              <a:t>Die wichtigsten </a:t>
            </a:r>
            <a:r>
              <a:rPr lang="de-DE" dirty="0"/>
              <a:t>Booleschen Funktionen mit zwei Variablen sind NAND, NOR, </a:t>
            </a:r>
            <a:r>
              <a:rPr lang="de-DE" dirty="0" smtClean="0"/>
              <a:t>EXNOR (Äquivalenz).</a:t>
            </a:r>
          </a:p>
          <a:p>
            <a:r>
              <a:rPr lang="de-DE" dirty="0"/>
              <a:t>Da </a:t>
            </a:r>
            <a:r>
              <a:rPr lang="de-DE" dirty="0" smtClean="0"/>
              <a:t>es </a:t>
            </a:r>
            <a:r>
              <a:rPr lang="de-DE" dirty="0"/>
              <a:t>Inverter </a:t>
            </a:r>
            <a:r>
              <a:rPr lang="de-DE" dirty="0" smtClean="0"/>
              <a:t>gibt, </a:t>
            </a:r>
            <a:r>
              <a:rPr lang="de-DE" dirty="0"/>
              <a:t>können wir aus NAND, NOR und </a:t>
            </a:r>
            <a:r>
              <a:rPr lang="de-DE" dirty="0" smtClean="0"/>
              <a:t>EXNOR AND</a:t>
            </a:r>
            <a:r>
              <a:rPr lang="de-DE" dirty="0"/>
              <a:t>, OR und die </a:t>
            </a:r>
            <a:r>
              <a:rPr lang="de-DE" dirty="0" smtClean="0"/>
              <a:t>EXOR </a:t>
            </a:r>
            <a:r>
              <a:rPr lang="de-DE" dirty="0"/>
              <a:t>bauen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93153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59929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48631"/>
              </p:ext>
            </p:extLst>
          </p:nvPr>
        </p:nvGraphicFramePr>
        <p:xfrm>
          <a:off x="350520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4482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103888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0261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Wir können </a:t>
            </a:r>
            <a:r>
              <a:rPr lang="de-DE" dirty="0" smtClean="0"/>
              <a:t>die Gatter so erweitern, dass sie sich im </a:t>
            </a:r>
            <a:r>
              <a:rPr lang="de-DE" dirty="0"/>
              <a:t>hochohmigen Zustand befinden </a:t>
            </a:r>
            <a:r>
              <a:rPr lang="de-DE" dirty="0" smtClean="0"/>
              <a:t>können</a:t>
            </a:r>
          </a:p>
          <a:p>
            <a:r>
              <a:rPr lang="de-DE" dirty="0" smtClean="0"/>
              <a:t>-&gt; </a:t>
            </a:r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Wenn </a:t>
            </a:r>
            <a:r>
              <a:rPr lang="de-DE" dirty="0"/>
              <a:t>der </a:t>
            </a:r>
            <a:r>
              <a:rPr lang="de-DE" dirty="0" err="1"/>
              <a:t>Enable</a:t>
            </a:r>
            <a:r>
              <a:rPr lang="de-DE" dirty="0"/>
              <a:t> Eingang eins ist, funktioniert der Inverter wie ein </a:t>
            </a:r>
            <a:r>
              <a:rPr lang="de-DE" dirty="0" smtClean="0"/>
              <a:t>gewöhnlicher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7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Mit </a:t>
            </a:r>
            <a:r>
              <a:rPr lang="de-DE" dirty="0" err="1"/>
              <a:t>Enable</a:t>
            </a:r>
            <a:r>
              <a:rPr lang="de-DE" dirty="0"/>
              <a:t> = null, ist der Ausgang von VDD und GND </a:t>
            </a:r>
            <a:r>
              <a:rPr lang="de-DE" dirty="0" smtClean="0"/>
              <a:t>getrennt, </a:t>
            </a:r>
            <a:r>
              <a:rPr lang="de-DE" dirty="0"/>
              <a:t>der </a:t>
            </a:r>
            <a:r>
              <a:rPr lang="de-DE" dirty="0" smtClean="0"/>
              <a:t>Ausgang „schwebt“ (</a:t>
            </a:r>
            <a:r>
              <a:rPr lang="de-DE" dirty="0" err="1" smtClean="0"/>
              <a:t>float</a:t>
            </a:r>
            <a:r>
              <a:rPr lang="de-DE" dirty="0" smtClean="0"/>
              <a:t>) </a:t>
            </a:r>
            <a:r>
              <a:rPr lang="de-DE" dirty="0"/>
              <a:t>im hochohmigen (high </a:t>
            </a:r>
            <a:r>
              <a:rPr lang="de-DE" dirty="0" err="1"/>
              <a:t>impedance</a:t>
            </a:r>
            <a:r>
              <a:rPr lang="de-DE" dirty="0"/>
              <a:t>)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124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38481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>
            <a:endCxn id="30" idx="1"/>
          </p:cNvCxnSpPr>
          <p:nvPr/>
        </p:nvCxnSpPr>
        <p:spPr bwMode="auto">
          <a:xfrm flipH="1">
            <a:off x="4495800" y="4495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468360" y="44958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– leitet 1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7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876800" y="3505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Ellipse 4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Gleichschenkliges Dreieck 46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8" name="Gerade Verbindung 47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feld 48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4114800" y="5257800"/>
            <a:ext cx="1143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14027" y="5971401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r>
              <a:rPr lang="de-DE" dirty="0" smtClean="0"/>
              <a:t> = !En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5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943600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922703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77724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5236903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5770303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5770303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5770303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543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7328396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69854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7328396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79760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7518896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976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214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595096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6303704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8006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Ellipse 10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Gleichschenkliges Dreieck 10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Textfeld 103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6916590" y="5410200"/>
            <a:ext cx="1138621" cy="609600"/>
            <a:chOff x="990600" y="4648200"/>
            <a:chExt cx="1981200" cy="1060704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Gleichschenkliges Dreieck 108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1" name="Textfeld 110"/>
          <p:cNvSpPr txBox="1"/>
          <p:nvPr/>
        </p:nvSpPr>
        <p:spPr>
          <a:xfrm>
            <a:off x="684039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790719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544896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5239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3373696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838199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1371599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1371599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1371599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145096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2929692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25867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2929692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35773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3120192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3577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815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3196392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1905000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172201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172201" y="2895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5532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H="1">
            <a:off x="5257801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uppieren 102"/>
          <p:cNvGrpSpPr/>
          <p:nvPr/>
        </p:nvGrpSpPr>
        <p:grpSpPr>
          <a:xfrm>
            <a:off x="6019801" y="44196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6019801" y="3657600"/>
            <a:ext cx="533400" cy="762000"/>
            <a:chOff x="1524000" y="3048000"/>
            <a:chExt cx="533400" cy="762000"/>
          </a:xfrm>
        </p:grpSpPr>
        <p:grpSp>
          <p:nvGrpSpPr>
            <p:cNvPr id="113" name="Gruppieren 1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4" name="Ellipse 1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3" name="Gerade Verbindung 122"/>
          <p:cNvCxnSpPr/>
          <p:nvPr/>
        </p:nvCxnSpPr>
        <p:spPr bwMode="auto">
          <a:xfrm>
            <a:off x="5791201" y="3276600"/>
            <a:ext cx="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7234994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>
            <a:endCxn id="109" idx="1"/>
          </p:cNvCxnSpPr>
          <p:nvPr/>
        </p:nvCxnSpPr>
        <p:spPr bwMode="auto">
          <a:xfrm flipH="1">
            <a:off x="6553202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6019801" y="2895600"/>
            <a:ext cx="533400" cy="762000"/>
            <a:chOff x="1524000" y="3048000"/>
            <a:chExt cx="533400" cy="762000"/>
          </a:xfrm>
        </p:grpSpPr>
        <p:grpSp>
          <p:nvGrpSpPr>
            <p:cNvPr id="151" name="Gruppieren 15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2" name="Ellipse 15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6019801" y="5181600"/>
            <a:ext cx="533400" cy="762000"/>
            <a:chOff x="1600200" y="4419600"/>
            <a:chExt cx="533400" cy="762000"/>
          </a:xfrm>
        </p:grpSpPr>
        <p:sp>
          <p:nvSpPr>
            <p:cNvPr id="1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>
            <a:off x="5791201" y="3276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5791201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791201" y="3810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594360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>
            <a:off x="4325790" y="2590800"/>
            <a:ext cx="1138621" cy="609600"/>
            <a:chOff x="990600" y="4648200"/>
            <a:chExt cx="1981200" cy="1060704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5" name="Ellipse 1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6" name="Gleichschenkliges Dreieck 1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" name="Textfeld 177"/>
          <p:cNvSpPr txBox="1"/>
          <p:nvPr/>
        </p:nvSpPr>
        <p:spPr>
          <a:xfrm>
            <a:off x="424959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316390" y="2667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/>
              <a:t>Wir brauchen zwei </a:t>
            </a:r>
            <a:r>
              <a:rPr lang="de-DE" dirty="0" smtClean="0"/>
              <a:t>normale- </a:t>
            </a:r>
            <a:r>
              <a:rPr lang="de-DE" dirty="0"/>
              <a:t>und zwei </a:t>
            </a:r>
            <a:r>
              <a:rPr lang="de-DE" dirty="0" err="1"/>
              <a:t>Gated</a:t>
            </a:r>
            <a:r>
              <a:rPr lang="de-DE" dirty="0"/>
              <a:t> </a:t>
            </a:r>
            <a:r>
              <a:rPr lang="de-DE" dirty="0" smtClean="0"/>
              <a:t>Invertern </a:t>
            </a:r>
            <a:r>
              <a:rPr lang="de-DE" dirty="0"/>
              <a:t>– es sind insgesamt 2 x 2 + 2 x 4 = 12 </a:t>
            </a:r>
            <a:r>
              <a:rPr lang="de-DE" dirty="0" smtClean="0"/>
              <a:t>Transistoren - besser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6248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62484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6248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6248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67818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Gleichschenkliges Dreieck 29"/>
          <p:cNvSpPr/>
          <p:nvPr/>
        </p:nvSpPr>
        <p:spPr bwMode="auto">
          <a:xfrm rot="5400000">
            <a:off x="52608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Gleichschenkliges Dreieck 30"/>
          <p:cNvSpPr/>
          <p:nvPr/>
        </p:nvSpPr>
        <p:spPr bwMode="auto">
          <a:xfrm rot="5400000">
            <a:off x="5260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57912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912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57230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7743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7244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6482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7244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648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80772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70896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83820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5029200" y="5638800"/>
            <a:ext cx="1138621" cy="609600"/>
            <a:chOff x="990600" y="4648200"/>
            <a:chExt cx="1981200" cy="1060704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Ellipse 4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Gleichschenkliges Dreieck 4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4936169" y="57150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6002968" y="5715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7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Oft werden auch mehrfache Multiplexer </a:t>
            </a:r>
            <a:r>
              <a:rPr lang="de-DE" dirty="0" smtClean="0"/>
              <a:t>verwendet.</a:t>
            </a:r>
          </a:p>
          <a:p>
            <a:r>
              <a:rPr lang="de-DE" dirty="0" smtClean="0"/>
              <a:t>ZB wenn </a:t>
            </a:r>
            <a:r>
              <a:rPr lang="de-DE" dirty="0"/>
              <a:t>man die digitalen Signale von mehreren Quellen über eine Leitung übertragen möchte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2-&gt;1 Multiplexer</a:t>
            </a:r>
          </a:p>
          <a:p>
            <a:r>
              <a:rPr lang="de-DE" dirty="0" smtClean="0"/>
              <a:t>4-&gt;1 Multiplexer…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975706" y="51816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(1:0)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4038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981200" y="5105400"/>
            <a:ext cx="1066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524000" y="3733800"/>
            <a:ext cx="6858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Decoder</a:t>
            </a:r>
            <a:r>
              <a:rPr lang="de-DE" dirty="0" smtClean="0"/>
              <a:t>.</a:t>
            </a:r>
          </a:p>
          <a:p>
            <a:r>
              <a:rPr lang="de-DE" dirty="0" smtClean="0"/>
              <a:t>Beispiel: 8-bit </a:t>
            </a:r>
            <a:r>
              <a:rPr lang="de-DE" dirty="0"/>
              <a:t>Eingang </a:t>
            </a:r>
            <a:r>
              <a:rPr lang="de-DE" dirty="0" smtClean="0"/>
              <a:t>D(7:0) (binäre Zahl) </a:t>
            </a:r>
            <a:r>
              <a:rPr lang="de-DE" dirty="0"/>
              <a:t>und </a:t>
            </a:r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Ausgänge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Falls Eingang = m </a:t>
            </a:r>
            <a:r>
              <a:rPr lang="de-DE" dirty="0"/>
              <a:t>(binär Kodiert) ist der m-</a:t>
            </a:r>
            <a:r>
              <a:rPr lang="de-DE" dirty="0" err="1"/>
              <a:t>te</a:t>
            </a:r>
            <a:r>
              <a:rPr lang="de-DE" dirty="0"/>
              <a:t> Ausgang 1. Alle anderen Ausgänge sind null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0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Realisierung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AND Gattern mit n </a:t>
            </a:r>
            <a:r>
              <a:rPr lang="de-DE" dirty="0" smtClean="0"/>
              <a:t>Eingängen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z.B. das AND Gate dem Ausgang 5 </a:t>
            </a:r>
            <a:r>
              <a:rPr lang="de-DE" dirty="0" smtClean="0"/>
              <a:t>gehört, sollte </a:t>
            </a:r>
            <a:r>
              <a:rPr lang="de-DE" dirty="0"/>
              <a:t>es </a:t>
            </a:r>
            <a:r>
              <a:rPr lang="de-DE" dirty="0" smtClean="0"/>
              <a:t>„1“ </a:t>
            </a:r>
            <a:r>
              <a:rPr lang="de-DE" dirty="0"/>
              <a:t>für die binäre </a:t>
            </a:r>
            <a:r>
              <a:rPr lang="de-DE" dirty="0" smtClean="0"/>
              <a:t>Zahl </a:t>
            </a:r>
            <a:r>
              <a:rPr lang="de-DE" dirty="0"/>
              <a:t>D(7:0) = </a:t>
            </a:r>
            <a:r>
              <a:rPr lang="de-DE" dirty="0" smtClean="0"/>
              <a:t>0000_1001 erzeugen</a:t>
            </a:r>
          </a:p>
          <a:p>
            <a:r>
              <a:rPr lang="de-DE" dirty="0"/>
              <a:t>Y5 = !D7 &amp; !D6 &amp; !D5 &amp; !D4 &amp; D3 &amp; !D2 &amp; !D1 &amp; </a:t>
            </a:r>
            <a:r>
              <a:rPr lang="de-DE" dirty="0" smtClean="0"/>
              <a:t>D0</a:t>
            </a:r>
          </a:p>
          <a:p>
            <a:r>
              <a:rPr lang="de-DE" dirty="0"/>
              <a:t>Alle </a:t>
            </a:r>
            <a:r>
              <a:rPr lang="de-DE" dirty="0" smtClean="0"/>
              <a:t>Variablen, </a:t>
            </a:r>
            <a:r>
              <a:rPr lang="de-DE" dirty="0"/>
              <a:t>die null sind, </a:t>
            </a:r>
            <a:r>
              <a:rPr lang="de-DE" dirty="0" smtClean="0"/>
              <a:t>werden negiert</a:t>
            </a:r>
          </a:p>
          <a:p>
            <a:r>
              <a:rPr lang="de-DE" dirty="0"/>
              <a:t>In solcher Realisierung brauchen wir 256 ANDs mit 8 Eingängen und 8 </a:t>
            </a:r>
            <a:r>
              <a:rPr lang="de-DE" dirty="0" smtClean="0"/>
              <a:t>Invertern</a:t>
            </a:r>
            <a:r>
              <a:rPr lang="de-DE" dirty="0"/>
              <a:t>. Das sind insgesamt 256 x 16 + 8 x 2 ~ 4000 Transistoren.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8709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41757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715000" y="4267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800600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800600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7244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D7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057400" y="5029200"/>
            <a:ext cx="228600" cy="320040"/>
            <a:chOff x="3657600" y="3048000"/>
            <a:chExt cx="1143000" cy="16002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Bogen 4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057400" y="4023360"/>
            <a:ext cx="228600" cy="320040"/>
            <a:chOff x="3657600" y="3048000"/>
            <a:chExt cx="1143000" cy="16002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Bogen 5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4" name="Gerade Verbindung 5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>
            <a:off x="2057400" y="3718560"/>
            <a:ext cx="228600" cy="320040"/>
            <a:chOff x="3657600" y="3048000"/>
            <a:chExt cx="1143000" cy="16002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Bogen 5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5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2057400" y="3429000"/>
            <a:ext cx="228600" cy="320040"/>
            <a:chOff x="3657600" y="3048000"/>
            <a:chExt cx="1143000" cy="1600200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851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Warum sind nur drei </a:t>
            </a:r>
            <a:r>
              <a:rPr lang="de-DE" dirty="0"/>
              <a:t>(bzw. sechs) </a:t>
            </a:r>
            <a:r>
              <a:rPr lang="de-DE" dirty="0" smtClean="0"/>
              <a:t>Funktionen genug?</a:t>
            </a:r>
          </a:p>
          <a:p>
            <a:r>
              <a:rPr lang="de-DE" dirty="0"/>
              <a:t>8 Booleschen Funktionen kann man </a:t>
            </a:r>
            <a:r>
              <a:rPr lang="de-DE" dirty="0" smtClean="0"/>
              <a:t>aus16 </a:t>
            </a:r>
            <a:r>
              <a:rPr lang="de-DE" dirty="0"/>
              <a:t>durch Negation </a:t>
            </a:r>
            <a:r>
              <a:rPr lang="de-DE" dirty="0" smtClean="0"/>
              <a:t>bekommen - </a:t>
            </a:r>
            <a:r>
              <a:rPr lang="de-DE" dirty="0"/>
              <a:t>wie AND aus NAND</a:t>
            </a:r>
            <a:r>
              <a:rPr lang="de-DE" dirty="0" smtClean="0"/>
              <a:t>.</a:t>
            </a:r>
          </a:p>
          <a:p>
            <a:r>
              <a:rPr lang="de-DE" dirty="0"/>
              <a:t>Zwei Funktionen (von </a:t>
            </a:r>
            <a:r>
              <a:rPr lang="de-DE" dirty="0" smtClean="0"/>
              <a:t>8 – wir betrachten z.B. nur diese die mit 1 anfangen) </a:t>
            </a:r>
            <a:r>
              <a:rPr lang="de-DE" dirty="0"/>
              <a:t>sind eigentlich keine Funktionen von zwei sondern nur einer Variable</a:t>
            </a:r>
            <a:r>
              <a:rPr lang="de-DE" dirty="0" smtClean="0"/>
              <a:t>.</a:t>
            </a:r>
          </a:p>
          <a:p>
            <a:r>
              <a:rPr lang="de-DE" dirty="0"/>
              <a:t>Eine Funktion von 8 ist Konstante. 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023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43908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97913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10488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54408"/>
              </p:ext>
            </p:extLst>
          </p:nvPr>
        </p:nvGraphicFramePr>
        <p:xfrm>
          <a:off x="47244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4986753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60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 – Realisierung</a:t>
            </a:r>
          </a:p>
          <a:p>
            <a:r>
              <a:rPr lang="de-DE" dirty="0" smtClean="0"/>
              <a:t>1x4000T + 256 x 6T + 2T = 5500 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086600" y="2514600"/>
            <a:ext cx="990600" cy="492969"/>
            <a:chOff x="4191000" y="2590800"/>
            <a:chExt cx="2590800" cy="128930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9" name="Gerade Verbindung 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Ellipse 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Gleichschenkliges Dreieck 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5" name="Gerade Verbindung 24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" name="Gerade Verbindung 7"/>
            <p:cNvCxnSpPr>
              <a:stCxn id="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grpSp>
        <p:nvGrpSpPr>
          <p:cNvPr id="38" name="Gruppieren 37"/>
          <p:cNvGrpSpPr/>
          <p:nvPr/>
        </p:nvGrpSpPr>
        <p:grpSpPr>
          <a:xfrm>
            <a:off x="7086600" y="3276600"/>
            <a:ext cx="990600" cy="492969"/>
            <a:chOff x="4191000" y="2590800"/>
            <a:chExt cx="2590800" cy="1289304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43" name="Gerade Verbindung 42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Ellipse 46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Gleichschenkliges Dreieck 47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9" name="Gerade Verbindung 48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Gerade Verbindung 40"/>
            <p:cNvCxnSpPr>
              <a:stCxn id="48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086600" y="4648200"/>
            <a:ext cx="990600" cy="492969"/>
            <a:chOff x="4191000" y="2590800"/>
            <a:chExt cx="2590800" cy="1289304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58" name="Gerade Verbindung 57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Ellipse 58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Gleichschenkliges Dreieck 59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1" name="Gerade Verbindung 60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6" name="Gerade Verbindung 55"/>
            <p:cNvCxnSpPr>
              <a:stCxn id="60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8807823" y="4025153"/>
            <a:ext cx="2039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8807823" y="3966882"/>
            <a:ext cx="116541" cy="11654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Gleichschenkliges Dreieck 89"/>
          <p:cNvSpPr/>
          <p:nvPr/>
        </p:nvSpPr>
        <p:spPr bwMode="auto">
          <a:xfrm rot="5400000">
            <a:off x="8430230" y="3849176"/>
            <a:ext cx="405563" cy="34962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Analog Multiplexer – Realisierung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69342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7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Analog Multiplexer leitet in beide Richtungen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/>
              <a:t>Wenn man </a:t>
            </a:r>
            <a:r>
              <a:rPr lang="de-DE" dirty="0" smtClean="0"/>
              <a:t>in einem Analogmultiplexer </a:t>
            </a:r>
            <a:r>
              <a:rPr lang="de-DE" dirty="0"/>
              <a:t>die Eingänge und Ausgänge „vertauscht“ bekommt man einen </a:t>
            </a:r>
            <a:r>
              <a:rPr lang="de-DE" dirty="0" err="1"/>
              <a:t>Demultiplexer</a:t>
            </a:r>
            <a:r>
              <a:rPr lang="de-DE" dirty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DMUX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6670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294758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2667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2294758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6670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209800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68580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 flipH="1"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 flipH="1"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1153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Digital </a:t>
            </a:r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r>
              <a:rPr lang="de-DE" dirty="0" smtClean="0"/>
              <a:t> </a:t>
            </a:r>
            <a:r>
              <a:rPr lang="de-DE" dirty="0"/>
              <a:t>mit Eingang 1 </a:t>
            </a:r>
            <a:r>
              <a:rPr lang="de-DE" dirty="0" smtClean="0"/>
              <a:t>-&gt; 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256 x 20T + 8 x 2T ~ 5000T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17526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11525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2667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6670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2667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6670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28956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28868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Bogen 179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7150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4745297" y="571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>
            <a:off x="4745297" y="5486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4669097" y="41148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Sel7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24384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24384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24384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24384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4038600" y="6096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4343400" y="5791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51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err="1" smtClean="0"/>
              <a:t>Coder</a:t>
            </a:r>
            <a:r>
              <a:rPr lang="de-DE" dirty="0" smtClean="0"/>
              <a:t> (nächstes mall)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4114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5147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3352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5029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5029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029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257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5249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48006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48006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48006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48006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4572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46123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2954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533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209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endCxn id="62" idx="2"/>
          </p:cNvCxnSpPr>
          <p:nvPr/>
        </p:nvCxnSpPr>
        <p:spPr bwMode="auto">
          <a:xfrm flipV="1">
            <a:off x="17526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2954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7929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5334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2954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334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12104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480880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 bwMode="auto">
          <a:xfrm>
            <a:off x="7162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6400800" y="42672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400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8077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8077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8077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077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305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297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848600" y="5181600"/>
            <a:ext cx="228600" cy="320040"/>
            <a:chOff x="3657600" y="3048000"/>
            <a:chExt cx="1143000" cy="16002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>
            <a:off x="7848600" y="4175760"/>
            <a:ext cx="228600" cy="320040"/>
            <a:chOff x="3657600" y="3048000"/>
            <a:chExt cx="1143000" cy="16002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uppieren 91"/>
          <p:cNvGrpSpPr/>
          <p:nvPr/>
        </p:nvGrpSpPr>
        <p:grpSpPr>
          <a:xfrm>
            <a:off x="7848600" y="3870960"/>
            <a:ext cx="228600" cy="320040"/>
            <a:chOff x="3657600" y="3048000"/>
            <a:chExt cx="1143000" cy="1600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Bogen 9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7848600" y="3581400"/>
            <a:ext cx="228600" cy="320040"/>
            <a:chOff x="3657600" y="3048000"/>
            <a:chExt cx="1143000" cy="16002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1153741" y="3124200"/>
            <a:ext cx="925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940818" y="3124200"/>
            <a:ext cx="1120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36736" y="3124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71600" y="4648200"/>
            <a:ext cx="381000" cy="793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143000" y="4419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grpSp>
        <p:nvGrpSpPr>
          <p:cNvPr id="107" name="Gruppieren 106"/>
          <p:cNvGrpSpPr/>
          <p:nvPr/>
        </p:nvGrpSpPr>
        <p:grpSpPr>
          <a:xfrm>
            <a:off x="1676400" y="5181600"/>
            <a:ext cx="531238" cy="264369"/>
            <a:chOff x="4191000" y="2590800"/>
            <a:chExt cx="2590800" cy="1289304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1" name="Gerade Verbindung 110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Ellipse 111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Gleichschenkliges Dreieck 112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9" name="Gerade Verbindung 108"/>
            <p:cNvCxnSpPr>
              <a:stCxn id="113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" name="Gruppieren 114"/>
          <p:cNvGrpSpPr/>
          <p:nvPr/>
        </p:nvGrpSpPr>
        <p:grpSpPr>
          <a:xfrm>
            <a:off x="1676400" y="4800600"/>
            <a:ext cx="531238" cy="264369"/>
            <a:chOff x="4191000" y="2590800"/>
            <a:chExt cx="2590800" cy="1289304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9" name="Gerade Verbindung 1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Ellipse 1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Gleichschenkliges Dreieck 1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2" name="Gerade Verbindung 121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7" name="Gerade Verbindung 116"/>
            <p:cNvCxnSpPr>
              <a:stCxn id="1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1676400" y="3733800"/>
            <a:ext cx="531238" cy="264369"/>
            <a:chOff x="4191000" y="2590800"/>
            <a:chExt cx="2590800" cy="1289304"/>
          </a:xfrm>
        </p:grpSpPr>
        <p:grpSp>
          <p:nvGrpSpPr>
            <p:cNvPr id="124" name="Gruppieren 12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Ellipse 127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Gleichschenkliges Dreieck 128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0" name="Gerade Verbindung 129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5" name="Gerade Verbindung 124"/>
            <p:cNvCxnSpPr>
              <a:stCxn id="129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>
            <a:off x="5867400" y="3581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Textfeld 140"/>
          <p:cNvSpPr txBox="1"/>
          <p:nvPr/>
        </p:nvSpPr>
        <p:spPr>
          <a:xfrm>
            <a:off x="5705555" y="3276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Demux</a:t>
            </a:r>
            <a:r>
              <a:rPr lang="de-DE" dirty="0" smtClean="0"/>
              <a:t> mit X=1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7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kann mit weniger </a:t>
            </a:r>
            <a:r>
              <a:rPr lang="de-DE" dirty="0"/>
              <a:t>Transistoren </a:t>
            </a:r>
            <a:r>
              <a:rPr lang="de-DE" dirty="0" smtClean="0"/>
              <a:t>realisiert werden</a:t>
            </a:r>
          </a:p>
          <a:p>
            <a:r>
              <a:rPr lang="de-DE" dirty="0" smtClean="0"/>
              <a:t>Baumstruktur</a:t>
            </a:r>
          </a:p>
          <a:p>
            <a:r>
              <a:rPr lang="de-DE" dirty="0"/>
              <a:t>In jedem Knoten verwenden wir jeweils einen (2-&gt;1) Multiplexer. Der Select Eingang </a:t>
            </a:r>
            <a:r>
              <a:rPr lang="de-DE" dirty="0" smtClean="0"/>
              <a:t>vom </a:t>
            </a:r>
            <a:r>
              <a:rPr lang="de-DE" dirty="0"/>
              <a:t>Multiplexer der ersten Stufe wird an Sel0 angeschlossen</a:t>
            </a:r>
            <a:r>
              <a:rPr lang="de-DE" dirty="0" smtClean="0"/>
              <a:t>, usw.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</a:t>
            </a:r>
          </a:p>
          <a:p>
            <a:r>
              <a:rPr lang="de-DE" dirty="0" smtClean="0"/>
              <a:t>255 (2-&gt;1) x 4T + 8x2T ~ 1000 Transistoren (5.5x kleiner)</a:t>
            </a:r>
          </a:p>
          <a:p>
            <a:r>
              <a:rPr lang="de-DE" dirty="0" smtClean="0"/>
              <a:t>Die Schaltung ist langsamer – mehrere Stufen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996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Auch ein </a:t>
            </a:r>
            <a:r>
              <a:rPr lang="de-DE" dirty="0" err="1" smtClean="0"/>
              <a:t>Demultiplexer</a:t>
            </a:r>
            <a:r>
              <a:rPr lang="de-DE" dirty="0" smtClean="0"/>
              <a:t> (und </a:t>
            </a:r>
            <a:r>
              <a:rPr lang="de-DE" dirty="0" err="1" smtClean="0"/>
              <a:t>Dekoder</a:t>
            </a:r>
            <a:r>
              <a:rPr lang="de-DE" dirty="0" smtClean="0"/>
              <a:t>) kann als Baumstruktur realisiert werden</a:t>
            </a:r>
          </a:p>
          <a:p>
            <a:r>
              <a:rPr lang="de-DE" dirty="0" smtClean="0"/>
              <a:t> </a:t>
            </a:r>
            <a:r>
              <a:rPr lang="de-DE" dirty="0"/>
              <a:t>In jedem Knoten verwenden wir jeweils einen (1-&gt;2) </a:t>
            </a:r>
            <a:r>
              <a:rPr lang="de-DE" dirty="0" err="1" smtClean="0"/>
              <a:t>Demultiplexer</a:t>
            </a:r>
            <a:endParaRPr lang="de-DE" dirty="0"/>
          </a:p>
          <a:p>
            <a:r>
              <a:rPr lang="de-DE" dirty="0"/>
              <a:t>255 </a:t>
            </a:r>
            <a:r>
              <a:rPr lang="de-DE" dirty="0" smtClean="0"/>
              <a:t>(1-&gt;2) </a:t>
            </a:r>
            <a:r>
              <a:rPr lang="de-DE" dirty="0"/>
              <a:t>x </a:t>
            </a:r>
            <a:r>
              <a:rPr lang="de-DE" dirty="0" smtClean="0"/>
              <a:t>12T </a:t>
            </a:r>
            <a:r>
              <a:rPr lang="de-DE" dirty="0"/>
              <a:t>+ 8x2T ~ </a:t>
            </a:r>
            <a:r>
              <a:rPr lang="de-DE" dirty="0" smtClean="0"/>
              <a:t>3000 Transistoren (2000 mit Tricks)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grpSp>
        <p:nvGrpSpPr>
          <p:cNvPr id="130" name="Gruppieren 129"/>
          <p:cNvGrpSpPr/>
          <p:nvPr/>
        </p:nvGrpSpPr>
        <p:grpSpPr>
          <a:xfrm flipH="1">
            <a:off x="609623" y="2514600"/>
            <a:ext cx="2895600" cy="3733800"/>
            <a:chOff x="1447800" y="2514600"/>
            <a:chExt cx="2895600" cy="3733800"/>
          </a:xfrm>
        </p:grpSpPr>
        <p:sp>
          <p:nvSpPr>
            <p:cNvPr id="5" name="Rechteck 4"/>
            <p:cNvSpPr/>
            <p:nvPr/>
          </p:nvSpPr>
          <p:spPr bwMode="auto">
            <a:xfrm>
              <a:off x="1600200" y="2743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1447800" y="2819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1447800" y="2971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1828800" y="2895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Rechteck 143"/>
            <p:cNvSpPr/>
            <p:nvPr/>
          </p:nvSpPr>
          <p:spPr bwMode="auto">
            <a:xfrm>
              <a:off x="1600200" y="3200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44"/>
            <p:cNvCxnSpPr/>
            <p:nvPr/>
          </p:nvCxnSpPr>
          <p:spPr bwMode="auto">
            <a:xfrm>
              <a:off x="1447800" y="3276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>
              <a:off x="1447800" y="3429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1828800" y="3352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hteck 147"/>
            <p:cNvSpPr/>
            <p:nvPr/>
          </p:nvSpPr>
          <p:spPr bwMode="auto">
            <a:xfrm>
              <a:off x="1600200" y="3657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9" name="Gerade Verbindung 148"/>
            <p:cNvCxnSpPr/>
            <p:nvPr/>
          </p:nvCxnSpPr>
          <p:spPr bwMode="auto">
            <a:xfrm>
              <a:off x="1447800" y="3733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1447800" y="3886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828800" y="3810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1600200" y="4114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447800" y="4191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14478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1828800" y="4267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6" name="Rechteck 155"/>
            <p:cNvSpPr/>
            <p:nvPr/>
          </p:nvSpPr>
          <p:spPr bwMode="auto">
            <a:xfrm>
              <a:off x="1600200" y="4572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1447800" y="4648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447800" y="4800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1828800" y="4724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Rechteck 159"/>
            <p:cNvSpPr/>
            <p:nvPr/>
          </p:nvSpPr>
          <p:spPr bwMode="auto">
            <a:xfrm>
              <a:off x="1600200" y="5029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/>
            <p:nvPr/>
          </p:nvCxnSpPr>
          <p:spPr bwMode="auto">
            <a:xfrm>
              <a:off x="1447800" y="5105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1447800" y="5257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8288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Rechteck 163"/>
            <p:cNvSpPr/>
            <p:nvPr/>
          </p:nvSpPr>
          <p:spPr bwMode="auto">
            <a:xfrm>
              <a:off x="1600200" y="5486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447800" y="5562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447800" y="571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828800" y="5638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7" name="Rechteck 176"/>
            <p:cNvSpPr/>
            <p:nvPr/>
          </p:nvSpPr>
          <p:spPr bwMode="auto">
            <a:xfrm>
              <a:off x="1600200" y="5943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8" name="Gerade Verbindung 177"/>
            <p:cNvCxnSpPr/>
            <p:nvPr/>
          </p:nvCxnSpPr>
          <p:spPr bwMode="auto">
            <a:xfrm>
              <a:off x="1447800" y="6019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1447800" y="6172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1828800" y="6096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2286000" y="2971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21336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2133600" y="3200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2514600" y="3124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5" name="Rechteck 184"/>
            <p:cNvSpPr/>
            <p:nvPr/>
          </p:nvSpPr>
          <p:spPr bwMode="auto">
            <a:xfrm>
              <a:off x="2286000" y="3886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 bwMode="auto">
            <a:xfrm>
              <a:off x="2133600" y="3962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2133600" y="4114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2514600" y="4038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2286000" y="4800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2133600" y="4876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133600" y="5029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2514600" y="4953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Rechteck 192"/>
            <p:cNvSpPr/>
            <p:nvPr/>
          </p:nvSpPr>
          <p:spPr bwMode="auto">
            <a:xfrm>
              <a:off x="2286000" y="5715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4" name="Gerade Verbindung 193"/>
            <p:cNvCxnSpPr/>
            <p:nvPr/>
          </p:nvCxnSpPr>
          <p:spPr bwMode="auto">
            <a:xfrm>
              <a:off x="2133600" y="5791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>
              <a:off x="2133600" y="5943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Gerade Verbindung 195"/>
            <p:cNvCxnSpPr/>
            <p:nvPr/>
          </p:nvCxnSpPr>
          <p:spPr bwMode="auto">
            <a:xfrm>
              <a:off x="2514600" y="5867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Rechteck 196"/>
            <p:cNvSpPr/>
            <p:nvPr/>
          </p:nvSpPr>
          <p:spPr bwMode="auto">
            <a:xfrm>
              <a:off x="3124200" y="3429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8" name="Gerade Verbindung 197"/>
            <p:cNvCxnSpPr/>
            <p:nvPr/>
          </p:nvCxnSpPr>
          <p:spPr bwMode="auto">
            <a:xfrm>
              <a:off x="2971800" y="3505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2971800" y="3657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3352800" y="3581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hteck 222"/>
            <p:cNvSpPr/>
            <p:nvPr/>
          </p:nvSpPr>
          <p:spPr bwMode="auto">
            <a:xfrm>
              <a:off x="3124200" y="5257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4" name="Gerade Verbindung 223"/>
            <p:cNvCxnSpPr/>
            <p:nvPr/>
          </p:nvCxnSpPr>
          <p:spPr bwMode="auto">
            <a:xfrm>
              <a:off x="2971800" y="5334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29718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3352800" y="5410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hteck 226"/>
            <p:cNvSpPr/>
            <p:nvPr/>
          </p:nvSpPr>
          <p:spPr bwMode="auto">
            <a:xfrm>
              <a:off x="3962400" y="4343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8" name="Gerade Verbindung 227"/>
            <p:cNvCxnSpPr/>
            <p:nvPr/>
          </p:nvCxnSpPr>
          <p:spPr bwMode="auto">
            <a:xfrm>
              <a:off x="3810000" y="4419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3810000" y="4572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4191000" y="4495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981200" y="2895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 flipV="1">
              <a:off x="1981200" y="3200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1981200" y="38100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1981200" y="4114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>
              <a:off x="1981200" y="4724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 flipV="1">
              <a:off x="1981200" y="50292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>
              <a:off x="1981200" y="5638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 flipV="1">
              <a:off x="1981200" y="5943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2667000" y="31242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2667000" y="36576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2667000" y="49530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2667000" y="54864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505200" y="35814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 flipV="1">
              <a:off x="3505200" y="45720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676400" y="2514600"/>
              <a:ext cx="0" cy="3352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2362200" y="2514600"/>
              <a:ext cx="0" cy="3124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>
              <a:off x="3200400" y="2514600"/>
              <a:ext cx="0" cy="2667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4038600" y="25146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feld 246"/>
          <p:cNvSpPr txBox="1"/>
          <p:nvPr/>
        </p:nvSpPr>
        <p:spPr>
          <a:xfrm>
            <a:off x="2971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1447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65218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3319102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3319102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3276623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Y15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>
            <a:off x="5943600" y="2977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943600" y="2977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943600" y="3892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Bogen 203"/>
          <p:cNvSpPr/>
          <p:nvPr/>
        </p:nvSpPr>
        <p:spPr bwMode="auto">
          <a:xfrm flipV="1">
            <a:off x="6248400" y="2977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" name="Gerade Verbindung 205"/>
          <p:cNvCxnSpPr/>
          <p:nvPr/>
        </p:nvCxnSpPr>
        <p:spPr bwMode="auto">
          <a:xfrm>
            <a:off x="70866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59436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59436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59436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Bogen 292"/>
          <p:cNvSpPr/>
          <p:nvPr/>
        </p:nvSpPr>
        <p:spPr bwMode="auto">
          <a:xfrm flipV="1">
            <a:off x="62484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4" name="Gerade Verbindung 293"/>
          <p:cNvCxnSpPr/>
          <p:nvPr/>
        </p:nvCxn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943600" y="426110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>
            <a:off x="5410200" y="463601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4876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5410200" y="26670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feld 137"/>
          <p:cNvSpPr txBox="1"/>
          <p:nvPr/>
        </p:nvSpPr>
        <p:spPr>
          <a:xfrm>
            <a:off x="4953000" y="2771001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876800" y="3581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mit Pfeil 298"/>
          <p:cNvCxnSpPr/>
          <p:nvPr/>
        </p:nvCxnSpPr>
        <p:spPr bwMode="auto">
          <a:xfrm>
            <a:off x="4343400" y="4876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Textfeld 299"/>
          <p:cNvSpPr txBox="1"/>
          <p:nvPr/>
        </p:nvSpPr>
        <p:spPr>
          <a:xfrm>
            <a:off x="4419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01" name="Textfeld 300"/>
          <p:cNvSpPr txBox="1"/>
          <p:nvPr/>
        </p:nvSpPr>
        <p:spPr>
          <a:xfrm>
            <a:off x="7196521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02" name="Textfeld 301"/>
          <p:cNvSpPr txBox="1"/>
          <p:nvPr/>
        </p:nvSpPr>
        <p:spPr>
          <a:xfrm>
            <a:off x="7239000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303" name="Abgerundetes Rechteck 302"/>
          <p:cNvSpPr/>
          <p:nvPr/>
        </p:nvSpPr>
        <p:spPr bwMode="auto">
          <a:xfrm>
            <a:off x="4343400" y="2667000"/>
            <a:ext cx="35052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5" name="Gerade Verbindung mit Pfeil 304"/>
          <p:cNvCxnSpPr/>
          <p:nvPr/>
        </p:nvCxnSpPr>
        <p:spPr bwMode="auto">
          <a:xfrm flipH="1">
            <a:off x="3352800" y="2667000"/>
            <a:ext cx="13716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V="1">
            <a:off x="5715000" y="2667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63704" y="2743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>
            <a:off x="4876800" y="3581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 flipH="1">
            <a:off x="57150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12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</a:t>
            </a:r>
            <a:r>
              <a:rPr lang="de-DE" dirty="0" smtClean="0"/>
              <a:t>Flip-Flop</a:t>
            </a:r>
            <a:endParaRPr lang="de-DE" dirty="0" smtClean="0"/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</a:t>
            </a:r>
            <a:r>
              <a:rPr lang="de-DE" dirty="0" smtClean="0"/>
              <a:t>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3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60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 smtClean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709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4166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8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29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290033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29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Nachteil einer </a:t>
            </a:r>
            <a:r>
              <a:rPr lang="de-DE" dirty="0" err="1"/>
              <a:t>Latch</a:t>
            </a:r>
            <a:r>
              <a:rPr lang="de-DE" dirty="0"/>
              <a:t> Schaltung mit Kondensator </a:t>
            </a:r>
            <a:r>
              <a:rPr lang="de-DE" dirty="0" smtClean="0"/>
              <a:t>– sie kann den </a:t>
            </a:r>
            <a:r>
              <a:rPr lang="de-DE" dirty="0"/>
              <a:t>Zustand nicht beliebig lange </a:t>
            </a:r>
            <a:r>
              <a:rPr lang="de-DE" dirty="0" smtClean="0"/>
              <a:t>halten.</a:t>
            </a:r>
          </a:p>
          <a:p>
            <a:r>
              <a:rPr lang="de-DE" dirty="0" smtClean="0"/>
              <a:t>Der </a:t>
            </a:r>
            <a:r>
              <a:rPr lang="de-DE" dirty="0"/>
              <a:t>Kondensator wird langsam </a:t>
            </a:r>
            <a:r>
              <a:rPr lang="de-DE" dirty="0" smtClean="0"/>
              <a:t>entladen.</a:t>
            </a:r>
          </a:p>
          <a:p>
            <a:r>
              <a:rPr lang="de-DE" dirty="0" smtClean="0"/>
              <a:t>Dynamische </a:t>
            </a:r>
            <a:r>
              <a:rPr lang="de-DE" dirty="0"/>
              <a:t>Logik.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1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</a:p>
          <a:p>
            <a:r>
              <a:rPr lang="de-DE" dirty="0"/>
              <a:t>Wenn </a:t>
            </a:r>
            <a:r>
              <a:rPr lang="de-DE" dirty="0" smtClean="0"/>
              <a:t>wir den Ausgang </a:t>
            </a:r>
            <a:r>
              <a:rPr lang="de-DE" dirty="0"/>
              <a:t>des zweiten Inverters mit dem Eingang des ersten </a:t>
            </a:r>
            <a:r>
              <a:rPr lang="de-DE" dirty="0" smtClean="0"/>
              <a:t>verbinden</a:t>
            </a:r>
            <a:r>
              <a:rPr lang="de-DE" dirty="0"/>
              <a:t>, haben wir </a:t>
            </a:r>
            <a:r>
              <a:rPr lang="de-DE" dirty="0" smtClean="0"/>
              <a:t>Vin </a:t>
            </a:r>
            <a:r>
              <a:rPr lang="de-DE" dirty="0"/>
              <a:t>= </a:t>
            </a:r>
            <a:r>
              <a:rPr lang="de-DE" dirty="0" err="1"/>
              <a:t>Vout</a:t>
            </a:r>
            <a:r>
              <a:rPr lang="de-DE" dirty="0" smtClean="0"/>
              <a:t>.</a:t>
            </a:r>
          </a:p>
          <a:p>
            <a:r>
              <a:rPr lang="de-DE" dirty="0"/>
              <a:t>Der Zustand der Schaltung </a:t>
            </a:r>
            <a:r>
              <a:rPr lang="de-DE" dirty="0" smtClean="0"/>
              <a:t>liegt im </a:t>
            </a:r>
            <a:r>
              <a:rPr lang="de-DE" dirty="0"/>
              <a:t>Schnittpunkt der Kennlinie </a:t>
            </a:r>
            <a:r>
              <a:rPr lang="de-DE" dirty="0" err="1"/>
              <a:t>Vout</a:t>
            </a:r>
            <a:r>
              <a:rPr lang="de-DE" dirty="0"/>
              <a:t> = f(Vin) und der </a:t>
            </a:r>
            <a:r>
              <a:rPr lang="de-DE" dirty="0" smtClean="0"/>
              <a:t>Gerade </a:t>
            </a:r>
            <a:r>
              <a:rPr lang="de-DE" dirty="0" err="1"/>
              <a:t>Vout</a:t>
            </a:r>
            <a:r>
              <a:rPr lang="de-DE" dirty="0"/>
              <a:t> = Vin.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10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Drei Schnittpunkte</a:t>
            </a:r>
          </a:p>
          <a:p>
            <a:r>
              <a:rPr lang="de-DE" dirty="0" smtClean="0"/>
              <a:t>1. </a:t>
            </a:r>
            <a:r>
              <a:rPr lang="de-DE" dirty="0" err="1" smtClean="0"/>
              <a:t>Vout</a:t>
            </a:r>
            <a:r>
              <a:rPr lang="de-DE" dirty="0" smtClean="0"/>
              <a:t>/Vin </a:t>
            </a:r>
            <a:r>
              <a:rPr lang="de-DE" dirty="0"/>
              <a:t>= 0 (logische </a:t>
            </a:r>
            <a:r>
              <a:rPr lang="de-DE" dirty="0" smtClean="0"/>
              <a:t>0)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Voin</a:t>
            </a:r>
            <a:r>
              <a:rPr lang="de-DE" dirty="0" smtClean="0"/>
              <a:t> </a:t>
            </a:r>
            <a:r>
              <a:rPr lang="de-DE" dirty="0"/>
              <a:t>= VDD (logische </a:t>
            </a:r>
            <a:r>
              <a:rPr lang="de-DE" dirty="0" smtClean="0"/>
              <a:t>1)</a:t>
            </a:r>
          </a:p>
          <a:p>
            <a:r>
              <a:rPr lang="de-DE" dirty="0" smtClean="0"/>
              <a:t>3. </a:t>
            </a:r>
            <a:r>
              <a:rPr lang="de-DE" dirty="0" err="1" smtClean="0"/>
              <a:t>Vout</a:t>
            </a:r>
            <a:r>
              <a:rPr lang="de-DE" dirty="0" smtClean="0"/>
              <a:t>=Vin </a:t>
            </a:r>
            <a:r>
              <a:rPr lang="de-DE" dirty="0"/>
              <a:t>~ VDD/2 (undefiniert).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2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ersten zwei Arbeitspunkte sind </a:t>
            </a:r>
            <a:r>
              <a:rPr lang="de-DE" dirty="0" smtClean="0"/>
              <a:t>stabil</a:t>
            </a:r>
            <a:endParaRPr lang="de-DE" dirty="0"/>
          </a:p>
          <a:p>
            <a:r>
              <a:rPr lang="de-DE" dirty="0"/>
              <a:t>kleine </a:t>
            </a:r>
            <a:r>
              <a:rPr lang="de-DE" dirty="0" smtClean="0"/>
              <a:t>Störung Delta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err="1" smtClean="0"/>
              <a:t>Vout</a:t>
            </a:r>
            <a:r>
              <a:rPr lang="de-DE" dirty="0" smtClean="0"/>
              <a:t> wird nicht beeinflusst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181600" y="5105400"/>
            <a:ext cx="1143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5257800" y="5181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H="1">
            <a:off x="7010400" y="3429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6858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2484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>
            <a:off x="61722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324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Freihandform 4"/>
          <p:cNvSpPr/>
          <p:nvPr/>
        </p:nvSpPr>
        <p:spPr bwMode="auto">
          <a:xfrm>
            <a:off x="5386812" y="3708951"/>
            <a:ext cx="2272420" cy="1426348"/>
          </a:xfrm>
          <a:custGeom>
            <a:avLst/>
            <a:gdLst>
              <a:gd name="connsiteX0" fmla="*/ 0 w 2272420"/>
              <a:gd name="connsiteY0" fmla="*/ 1288562 h 1426348"/>
              <a:gd name="connsiteX1" fmla="*/ 769544 w 2272420"/>
              <a:gd name="connsiteY1" fmla="*/ 1306669 h 1426348"/>
              <a:gd name="connsiteX2" fmla="*/ 1113576 w 2272420"/>
              <a:gd name="connsiteY2" fmla="*/ 2970 h 1426348"/>
              <a:gd name="connsiteX3" fmla="*/ 1484768 w 2272420"/>
              <a:gd name="connsiteY3" fmla="*/ 944530 h 1426348"/>
              <a:gd name="connsiteX4" fmla="*/ 2272420 w 2272420"/>
              <a:gd name="connsiteY4" fmla="*/ 745354 h 142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2420" h="1426348">
                <a:moveTo>
                  <a:pt x="0" y="1288562"/>
                </a:moveTo>
                <a:cubicBezTo>
                  <a:pt x="291974" y="1404748"/>
                  <a:pt x="583948" y="1520934"/>
                  <a:pt x="769544" y="1306669"/>
                </a:cubicBezTo>
                <a:cubicBezTo>
                  <a:pt x="955140" y="1092404"/>
                  <a:pt x="994372" y="63326"/>
                  <a:pt x="1113576" y="2970"/>
                </a:cubicBezTo>
                <a:cubicBezTo>
                  <a:pt x="1232780" y="-57387"/>
                  <a:pt x="1291627" y="820799"/>
                  <a:pt x="1484768" y="944530"/>
                </a:cubicBezTo>
                <a:cubicBezTo>
                  <a:pt x="1677909" y="1068261"/>
                  <a:pt x="1975164" y="906807"/>
                  <a:pt x="2272420" y="7453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181600" y="5105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934200" y="47244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3276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440785" y="357234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820623" y="497940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Ellipse 43"/>
          <p:cNvSpPr/>
          <p:nvPr/>
        </p:nvSpPr>
        <p:spPr bwMode="auto">
          <a:xfrm>
            <a:off x="6943252" y="454484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Schaltung ist die Basis einer SRAM </a:t>
            </a:r>
            <a:r>
              <a:rPr lang="de-DE" dirty="0" smtClean="0"/>
              <a:t>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858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4544917" y="3048000"/>
            <a:ext cx="304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6482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85800" y="4114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6858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114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4572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743200" y="3352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H="1">
            <a:off x="25146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7432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52400" y="4648200"/>
            <a:ext cx="2438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304800" y="4648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24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>
                <a:solidFill>
                  <a:srgbClr val="FF0000"/>
                </a:solidFill>
              </a:rPr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18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Latch</a:t>
            </a:r>
            <a:r>
              <a:rPr lang="de-DE" dirty="0"/>
              <a:t> basiert normalerweise </a:t>
            </a:r>
            <a:r>
              <a:rPr lang="de-DE" dirty="0" smtClean="0"/>
              <a:t>auf </a:t>
            </a:r>
            <a:r>
              <a:rPr lang="de-DE" dirty="0"/>
              <a:t>einer modifizierten Version der Speicherzelle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Multiplexer wird benutzt, Select </a:t>
            </a:r>
            <a:r>
              <a:rPr lang="de-DE" dirty="0"/>
              <a:t>Eingang ist an Load Signal angeschlossen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996763" y="32766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752600" y="28194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</a:t>
            </a:r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302729" y="2819400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</a:t>
            </a:r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828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Wenn </a:t>
            </a:r>
            <a:r>
              <a:rPr lang="de-DE" dirty="0"/>
              <a:t>Load = 1, das </a:t>
            </a:r>
            <a:r>
              <a:rPr lang="de-DE" dirty="0" err="1"/>
              <a:t>Latch</a:t>
            </a:r>
            <a:r>
              <a:rPr lang="de-DE" dirty="0"/>
              <a:t> ist „transparent“ – der Eingang ist direkt am Ausgang sichtbar.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3" y="2819400"/>
            <a:ext cx="801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ihandform 3"/>
          <p:cNvSpPr/>
          <p:nvPr/>
        </p:nvSpPr>
        <p:spPr bwMode="auto">
          <a:xfrm>
            <a:off x="2109457" y="5122889"/>
            <a:ext cx="4436198" cy="617008"/>
          </a:xfrm>
          <a:custGeom>
            <a:avLst/>
            <a:gdLst>
              <a:gd name="connsiteX0" fmla="*/ 0 w 4436198"/>
              <a:gd name="connsiteY0" fmla="*/ 617008 h 617008"/>
              <a:gd name="connsiteX1" fmla="*/ 2172832 w 4436198"/>
              <a:gd name="connsiteY1" fmla="*/ 73800 h 617008"/>
              <a:gd name="connsiteX2" fmla="*/ 4436198 w 4436198"/>
              <a:gd name="connsiteY2" fmla="*/ 19479 h 61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198" h="617008">
                <a:moveTo>
                  <a:pt x="0" y="617008"/>
                </a:moveTo>
                <a:cubicBezTo>
                  <a:pt x="716733" y="395198"/>
                  <a:pt x="1433466" y="173388"/>
                  <a:pt x="2172832" y="73800"/>
                </a:cubicBezTo>
                <a:cubicBezTo>
                  <a:pt x="2912198" y="-25788"/>
                  <a:pt x="3674198" y="-3155"/>
                  <a:pt x="4436198" y="194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0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Einen </a:t>
            </a:r>
            <a:r>
              <a:rPr lang="de-DE" dirty="0" smtClean="0"/>
              <a:t>Flip-Flop </a:t>
            </a:r>
            <a:r>
              <a:rPr lang="de-DE" dirty="0"/>
              <a:t>bilden wir aus zwei </a:t>
            </a:r>
            <a:r>
              <a:rPr lang="de-DE" dirty="0" err="1" smtClean="0"/>
              <a:t>Latches</a:t>
            </a:r>
            <a:endParaRPr lang="de-DE" dirty="0"/>
          </a:p>
          <a:p>
            <a:r>
              <a:rPr lang="de-DE" dirty="0"/>
              <a:t>Es soll dabei </a:t>
            </a:r>
            <a:r>
              <a:rPr lang="de-DE" dirty="0" smtClean="0"/>
              <a:t>vermieden </a:t>
            </a:r>
            <a:r>
              <a:rPr lang="de-DE" dirty="0"/>
              <a:t>werden, dass beide </a:t>
            </a:r>
            <a:r>
              <a:rPr lang="de-DE" dirty="0" err="1"/>
              <a:t>Latches</a:t>
            </a:r>
            <a:r>
              <a:rPr lang="de-DE" dirty="0"/>
              <a:t> gleichzeitig transparent </a:t>
            </a:r>
            <a:r>
              <a:rPr lang="de-DE" dirty="0" smtClean="0"/>
              <a:t>werden, vor allem wenn wich </a:t>
            </a:r>
            <a:r>
              <a:rPr lang="de-DE" dirty="0" err="1" smtClean="0"/>
              <a:t>Ck</a:t>
            </a:r>
            <a:r>
              <a:rPr lang="de-DE" dirty="0" smtClean="0"/>
              <a:t> von 1 auf 0 ändert (inaktive Flanke)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2667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2974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935577" y="2514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87188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90" name="Ellipse 89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Gleichschenkliges Dreieck 90"/>
          <p:cNvSpPr/>
          <p:nvPr/>
        </p:nvSpPr>
        <p:spPr bwMode="auto">
          <a:xfrm rot="5400000">
            <a:off x="7165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887390" y="2590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2126323" y="2971800"/>
            <a:ext cx="156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5690096" y="2923401"/>
            <a:ext cx="145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37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Kapazitive </a:t>
            </a:r>
            <a:r>
              <a:rPr lang="de-DE" dirty="0"/>
              <a:t>Last </a:t>
            </a:r>
            <a:r>
              <a:rPr lang="de-DE" dirty="0" smtClean="0"/>
              <a:t>verlangsamt die </a:t>
            </a:r>
            <a:r>
              <a:rPr lang="de-DE" dirty="0"/>
              <a:t>CMOS </a:t>
            </a:r>
            <a:r>
              <a:rPr lang="de-DE" dirty="0" smtClean="0"/>
              <a:t>Schaltungen</a:t>
            </a:r>
          </a:p>
          <a:p>
            <a:r>
              <a:rPr lang="de-DE" dirty="0" smtClean="0"/>
              <a:t>Schlechte Idee – viele </a:t>
            </a:r>
            <a:r>
              <a:rPr lang="de-DE" dirty="0" smtClean="0"/>
              <a:t>Flip-Flops </a:t>
            </a:r>
            <a:r>
              <a:rPr lang="de-DE" dirty="0" smtClean="0"/>
              <a:t>teilen </a:t>
            </a:r>
            <a:r>
              <a:rPr lang="de-DE" dirty="0" smtClean="0"/>
              <a:t>zwei Taktinvertern</a:t>
            </a:r>
            <a:endParaRPr lang="de-DE" dirty="0" smtClean="0"/>
          </a:p>
          <a:p>
            <a:r>
              <a:rPr lang="de-DE" dirty="0" smtClean="0"/>
              <a:t>Layout kleiner aber funktioniert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1524000" y="3276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1460309" y="3352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75813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3276600" y="35814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3657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6576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5720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45720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5486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486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010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3048000" y="3581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grpSp>
        <p:nvGrpSpPr>
          <p:cNvPr id="14351" name="Gruppieren 14350"/>
          <p:cNvGrpSpPr/>
          <p:nvPr/>
        </p:nvGrpSpPr>
        <p:grpSpPr>
          <a:xfrm>
            <a:off x="1752600" y="4419600"/>
            <a:ext cx="6781800" cy="1800999"/>
            <a:chOff x="1752600" y="2161401"/>
            <a:chExt cx="6781800" cy="1800999"/>
          </a:xfrm>
        </p:grpSpPr>
        <p:sp>
          <p:nvSpPr>
            <p:cNvPr id="14341" name="Rechteck 14340"/>
            <p:cNvSpPr/>
            <p:nvPr/>
          </p:nvSpPr>
          <p:spPr bwMode="auto">
            <a:xfrm>
              <a:off x="30480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47244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64008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Rechteck 141"/>
            <p:cNvSpPr/>
            <p:nvPr/>
          </p:nvSpPr>
          <p:spPr bwMode="auto">
            <a:xfrm>
              <a:off x="80772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 bwMode="auto">
            <a:xfrm>
              <a:off x="20574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6" name="Gerade Verbindung 14335"/>
            <p:cNvCxnSpPr/>
            <p:nvPr/>
          </p:nvCxnSpPr>
          <p:spPr bwMode="auto">
            <a:xfrm flipV="1">
              <a:off x="28194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9" name="Gerade Verbindung 14338"/>
            <p:cNvCxnSpPr/>
            <p:nvPr/>
          </p:nvCxnSpPr>
          <p:spPr bwMode="auto">
            <a:xfrm>
              <a:off x="35052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 flipV="1">
              <a:off x="44958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18288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54102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 flipV="1">
              <a:off x="61722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8580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 flipV="1">
              <a:off x="78486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>
              <a:off x="51816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Textfeld 127"/>
            <p:cNvSpPr txBox="1"/>
            <p:nvPr/>
          </p:nvSpPr>
          <p:spPr>
            <a:xfrm>
              <a:off x="1981200" y="28472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</a:t>
              </a:r>
              <a:endParaRPr lang="de-DE" dirty="0"/>
            </a:p>
          </p:txBody>
        </p:sp>
        <p:grpSp>
          <p:nvGrpSpPr>
            <p:cNvPr id="14340" name="Gruppieren 14339"/>
            <p:cNvGrpSpPr/>
            <p:nvPr/>
          </p:nvGrpSpPr>
          <p:grpSpPr>
            <a:xfrm flipV="1">
              <a:off x="1828800" y="2390001"/>
              <a:ext cx="6705600" cy="762000"/>
              <a:chOff x="1828800" y="2590800"/>
              <a:chExt cx="6705600" cy="762000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>
                <a:off x="20574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flipV="1">
                <a:off x="28194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Gerade Verbindung 130"/>
              <p:cNvCxnSpPr/>
              <p:nvPr/>
            </p:nvCxnSpPr>
            <p:spPr bwMode="auto">
              <a:xfrm>
                <a:off x="35052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2" name="Gerade Verbindung 131"/>
              <p:cNvCxnSpPr/>
              <p:nvPr/>
            </p:nvCxnSpPr>
            <p:spPr bwMode="auto">
              <a:xfrm flipH="1" flipV="1">
                <a:off x="44958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>
                <a:off x="18288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" name="Gerade Verbindung 133"/>
              <p:cNvCxnSpPr/>
              <p:nvPr/>
            </p:nvCxnSpPr>
            <p:spPr bwMode="auto">
              <a:xfrm>
                <a:off x="54102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61722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Gerade Verbindung 135"/>
              <p:cNvCxnSpPr/>
              <p:nvPr/>
            </p:nvCxnSpPr>
            <p:spPr bwMode="auto">
              <a:xfrm>
                <a:off x="68580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H="1" flipV="1">
                <a:off x="78486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Gerade Verbindung 137"/>
              <p:cNvCxnSpPr/>
              <p:nvPr/>
            </p:nvCxnSpPr>
            <p:spPr bwMode="auto">
              <a:xfrm>
                <a:off x="51816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9" name="Textfeld 138"/>
            <p:cNvSpPr txBox="1"/>
            <p:nvPr/>
          </p:nvSpPr>
          <p:spPr>
            <a:xfrm>
              <a:off x="1905000" y="216140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CkB</a:t>
              </a:r>
              <a:endParaRPr lang="de-DE" dirty="0"/>
            </a:p>
          </p:txBody>
        </p:sp>
        <p:sp>
          <p:nvSpPr>
            <p:cNvPr id="14342" name="Textfeld 14341"/>
            <p:cNvSpPr txBox="1"/>
            <p:nvPr/>
          </p:nvSpPr>
          <p:spPr>
            <a:xfrm>
              <a:off x="1752600" y="3685401"/>
              <a:ext cx="24978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Beide </a:t>
              </a:r>
              <a:r>
                <a:rPr lang="de-DE" dirty="0" err="1" smtClean="0"/>
                <a:t>Latches</a:t>
              </a:r>
              <a:r>
                <a:rPr lang="de-DE" dirty="0" smtClean="0"/>
                <a:t> im FF transparent?</a:t>
              </a:r>
              <a:endParaRPr lang="de-DE" dirty="0"/>
            </a:p>
          </p:txBody>
        </p:sp>
        <p:cxnSp>
          <p:nvCxnSpPr>
            <p:cNvPr id="14344" name="Gerade Verbindung mit Pfeil 14343"/>
            <p:cNvCxnSpPr/>
            <p:nvPr/>
          </p:nvCxnSpPr>
          <p:spPr bwMode="auto">
            <a:xfrm flipV="1">
              <a:off x="3200400" y="3380601"/>
              <a:ext cx="15240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6" name="Gerade Verbindung mit Pfeil 14345"/>
            <p:cNvCxnSpPr/>
            <p:nvPr/>
          </p:nvCxnSpPr>
          <p:spPr bwMode="auto">
            <a:xfrm flipV="1">
              <a:off x="3200400" y="3380601"/>
              <a:ext cx="32004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Gerade Verbindung mit Pfeil 14349"/>
            <p:cNvCxnSpPr/>
            <p:nvPr/>
          </p:nvCxnSpPr>
          <p:spPr bwMode="auto">
            <a:xfrm flipV="1">
              <a:off x="3200400" y="3380601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457200" y="3276600"/>
            <a:ext cx="1138621" cy="6096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408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895600"/>
            <a:ext cx="569309" cy="3048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3962400" y="2743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V="1"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1242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18288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905000" y="4419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4648200" y="2895600"/>
            <a:ext cx="569309" cy="3048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5562600" y="2895600"/>
            <a:ext cx="569309" cy="304800"/>
            <a:chOff x="990600" y="4648200"/>
            <a:chExt cx="1981200" cy="1060704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Ellipse 7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Gleichschenkliges Dreieck 7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 Verbindung 7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7086600" y="2895600"/>
            <a:ext cx="569309" cy="304800"/>
            <a:chOff x="990600" y="4648200"/>
            <a:chExt cx="1981200" cy="1060704"/>
          </a:xfrm>
        </p:grpSpPr>
        <p:cxnSp>
          <p:nvCxnSpPr>
            <p:cNvPr id="81" name="Gerade Verbindung 8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Gleichschenkliges Dreieck 8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64770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8768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64770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82296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1242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54146" y="41910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Besser!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54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Takt-Invertern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819241" y="4419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CkBInt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828800" y="4648200"/>
            <a:ext cx="6400800" cy="762000"/>
            <a:chOff x="1828800" y="4648200"/>
            <a:chExt cx="64008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feld 17"/>
          <p:cNvSpPr txBox="1"/>
          <p:nvPr/>
        </p:nvSpPr>
        <p:spPr>
          <a:xfrm>
            <a:off x="2053772" y="41910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Noch Besser!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3733800" y="2971800"/>
            <a:ext cx="284655" cy="152400"/>
            <a:chOff x="990600" y="4648200"/>
            <a:chExt cx="1981200" cy="1060704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Gleichschenkliges Dreieck 9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4038600" y="2971800"/>
            <a:ext cx="284655" cy="152400"/>
            <a:chOff x="990600" y="4648200"/>
            <a:chExt cx="1981200" cy="1060704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Gleichschenkliges Dreieck 11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4" name="Gerade Verbindung 11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4648200" y="2971800"/>
            <a:ext cx="284655" cy="152400"/>
            <a:chOff x="990600" y="4648200"/>
            <a:chExt cx="1981200" cy="1060704"/>
          </a:xfrm>
        </p:grpSpPr>
        <p:cxnSp>
          <p:nvCxnSpPr>
            <p:cNvPr id="118" name="Gerade Verbindung 11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Gleichschenkliges Dreieck 13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2" name="Gerade Verbindung 13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4953000" y="2971800"/>
            <a:ext cx="284655" cy="152400"/>
            <a:chOff x="990600" y="4648200"/>
            <a:chExt cx="1981200" cy="1060704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Gleichschenkliges Dreieck 13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0" name="Gerade Verbindung 13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1" name="Gerade Verbindung 140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5562600" y="2971800"/>
            <a:ext cx="284655" cy="152400"/>
            <a:chOff x="990600" y="4648200"/>
            <a:chExt cx="1981200" cy="1060704"/>
          </a:xfrm>
        </p:grpSpPr>
        <p:cxnSp>
          <p:nvCxnSpPr>
            <p:cNvPr id="143" name="Gerade Verbindung 142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Ellipse 143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Gleichschenkliges Dreieck 144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6" name="Gerade Verbindung 145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7" name="Gruppieren 146"/>
          <p:cNvGrpSpPr/>
          <p:nvPr/>
        </p:nvGrpSpPr>
        <p:grpSpPr>
          <a:xfrm>
            <a:off x="5867400" y="2971800"/>
            <a:ext cx="284655" cy="152400"/>
            <a:chOff x="990600" y="4648200"/>
            <a:chExt cx="1981200" cy="1060704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Ellipse 14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Gleichschenkliges Dreieck 14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086600" y="2971800"/>
            <a:ext cx="284655" cy="152400"/>
            <a:chOff x="990600" y="4648200"/>
            <a:chExt cx="1981200" cy="1060704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Ellipse 15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Gleichschenkliges Dreieck 15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uppieren 157"/>
          <p:cNvGrpSpPr/>
          <p:nvPr/>
        </p:nvGrpSpPr>
        <p:grpSpPr>
          <a:xfrm>
            <a:off x="7391400" y="2971800"/>
            <a:ext cx="284655" cy="152400"/>
            <a:chOff x="990600" y="4648200"/>
            <a:chExt cx="1981200" cy="1060704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1" name="Gleichschenkliges Dreieck 16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16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 flipV="1">
            <a:off x="1828800" y="5562600"/>
            <a:ext cx="6400800" cy="762000"/>
            <a:chOff x="1828800" y="4648200"/>
            <a:chExt cx="6400800" cy="762000"/>
          </a:xfrm>
        </p:grpSpPr>
        <p:cxnSp>
          <p:nvCxnSpPr>
            <p:cNvPr id="164" name="Gerade Verbindung 163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169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3" name="Textfeld 172"/>
          <p:cNvSpPr txBox="1"/>
          <p:nvPr/>
        </p:nvSpPr>
        <p:spPr>
          <a:xfrm>
            <a:off x="1905000" y="60198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25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 dem Einschalten der Spannungsversorgung befindet sich ein </a:t>
            </a:r>
            <a:r>
              <a:rPr lang="de-DE" dirty="0" smtClean="0"/>
              <a:t>Flip-Flop, </a:t>
            </a:r>
            <a:r>
              <a:rPr lang="de-DE" dirty="0"/>
              <a:t>genauso wie eine RAM Zelle, in einem unbekannten logischen Zustand</a:t>
            </a:r>
            <a:r>
              <a:rPr lang="de-DE" dirty="0" smtClean="0"/>
              <a:t>.</a:t>
            </a:r>
          </a:p>
          <a:p>
            <a:r>
              <a:rPr lang="de-DE" dirty="0"/>
              <a:t>Wir </a:t>
            </a:r>
            <a:r>
              <a:rPr lang="de-DE" dirty="0" smtClean="0"/>
              <a:t>können </a:t>
            </a:r>
            <a:r>
              <a:rPr lang="de-DE" dirty="0"/>
              <a:t>uns </a:t>
            </a:r>
            <a:r>
              <a:rPr lang="de-DE" dirty="0" smtClean="0"/>
              <a:t>vorstellen, </a:t>
            </a:r>
            <a:r>
              <a:rPr lang="de-DE" dirty="0"/>
              <a:t>dass </a:t>
            </a:r>
            <a:r>
              <a:rPr lang="de-DE" dirty="0" smtClean="0"/>
              <a:t>sich </a:t>
            </a:r>
            <a:r>
              <a:rPr lang="de-DE" dirty="0"/>
              <a:t>zuerst </a:t>
            </a:r>
            <a:r>
              <a:rPr lang="de-DE" dirty="0" smtClean="0"/>
              <a:t>alle </a:t>
            </a:r>
            <a:r>
              <a:rPr lang="de-DE" dirty="0" smtClean="0"/>
              <a:t>Flip-Flops </a:t>
            </a:r>
            <a:r>
              <a:rPr lang="de-DE" dirty="0" smtClean="0"/>
              <a:t>in </a:t>
            </a:r>
            <a:r>
              <a:rPr lang="de-DE" dirty="0"/>
              <a:t>den astabilen Zustand </a:t>
            </a:r>
            <a:r>
              <a:rPr lang="de-DE" dirty="0" smtClean="0"/>
              <a:t>befinden </a:t>
            </a:r>
            <a:r>
              <a:rPr lang="de-DE" dirty="0"/>
              <a:t>und dann </a:t>
            </a:r>
            <a:r>
              <a:rPr lang="de-DE" dirty="0" smtClean="0"/>
              <a:t>in logisch </a:t>
            </a:r>
            <a:r>
              <a:rPr lang="de-DE" dirty="0"/>
              <a:t>E</a:t>
            </a:r>
            <a:r>
              <a:rPr lang="de-DE" dirty="0" smtClean="0"/>
              <a:t>ins </a:t>
            </a:r>
            <a:r>
              <a:rPr lang="de-DE" dirty="0"/>
              <a:t>oder </a:t>
            </a:r>
            <a:r>
              <a:rPr lang="de-DE" dirty="0" smtClean="0"/>
              <a:t>Null Zustand </a:t>
            </a:r>
            <a:r>
              <a:rPr lang="de-DE" dirty="0"/>
              <a:t>kommen</a:t>
            </a:r>
            <a:r>
              <a:rPr lang="de-DE" dirty="0" smtClean="0"/>
              <a:t>.</a:t>
            </a:r>
          </a:p>
          <a:p>
            <a:r>
              <a:rPr lang="de-DE" dirty="0"/>
              <a:t>Um einen unbekannten Anfangszustand zu vermeiden, werden die </a:t>
            </a:r>
            <a:r>
              <a:rPr lang="de-DE" dirty="0" smtClean="0"/>
              <a:t>Flip-Flops </a:t>
            </a:r>
            <a:r>
              <a:rPr lang="de-DE" dirty="0"/>
              <a:t>oft </a:t>
            </a:r>
            <a:r>
              <a:rPr lang="de-DE" dirty="0" smtClean="0"/>
              <a:t>so erweitert, </a:t>
            </a:r>
            <a:r>
              <a:rPr lang="de-DE" dirty="0"/>
              <a:t>dass sie ein asynchrones </a:t>
            </a:r>
            <a:r>
              <a:rPr lang="de-DE" dirty="0" err="1"/>
              <a:t>Reset</a:t>
            </a:r>
            <a:r>
              <a:rPr lang="de-DE" dirty="0"/>
              <a:t> Signal haben.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90" name="Bogen 89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1" name="Bogen 90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>
              <a:endCxn id="90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Ellipse 112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5" name="Bogen 114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Bogen 115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7" name="Bogen 116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>
              <a:endCxn id="115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9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</a:t>
            </a:r>
            <a:r>
              <a:rPr lang="de-DE" dirty="0" smtClean="0"/>
              <a:t>einen </a:t>
            </a:r>
            <a:r>
              <a:rPr lang="de-DE" dirty="0"/>
              <a:t>solch </a:t>
            </a:r>
            <a:r>
              <a:rPr lang="de-DE" dirty="0" smtClean="0"/>
              <a:t>erweiterten </a:t>
            </a:r>
            <a:r>
              <a:rPr lang="de-DE" dirty="0" smtClean="0"/>
              <a:t>FF </a:t>
            </a:r>
            <a:r>
              <a:rPr lang="de-DE" dirty="0"/>
              <a:t>im </a:t>
            </a:r>
            <a:r>
              <a:rPr lang="de-DE" dirty="0" err="1" smtClean="0"/>
              <a:t>Ck</a:t>
            </a:r>
            <a:r>
              <a:rPr lang="de-DE" dirty="0" smtClean="0"/>
              <a:t>=0 Zustand</a:t>
            </a:r>
          </a:p>
          <a:p>
            <a:r>
              <a:rPr lang="de-DE" dirty="0" smtClean="0"/>
              <a:t>In dem fall ist das erste </a:t>
            </a:r>
            <a:r>
              <a:rPr lang="de-DE" dirty="0" err="1" smtClean="0"/>
              <a:t>Latch</a:t>
            </a:r>
            <a:r>
              <a:rPr lang="de-DE" dirty="0" smtClean="0"/>
              <a:t> im Speichermodus</a:t>
            </a:r>
          </a:p>
          <a:p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(aktiv </a:t>
            </a:r>
            <a:r>
              <a:rPr lang="de-DE" dirty="0" smtClean="0"/>
              <a:t>high) </a:t>
            </a:r>
            <a:r>
              <a:rPr lang="de-DE" dirty="0"/>
              <a:t>erzwingt logische Null am Ausgang, </a:t>
            </a:r>
            <a:r>
              <a:rPr lang="de-DE" dirty="0" smtClean="0"/>
              <a:t>sie wird </a:t>
            </a:r>
            <a:r>
              <a:rPr lang="de-DE" dirty="0"/>
              <a:t>r</a:t>
            </a:r>
            <a:r>
              <a:rPr lang="de-DE" dirty="0" smtClean="0"/>
              <a:t>ückgekoppelt</a:t>
            </a:r>
            <a:r>
              <a:rPr lang="de-DE" dirty="0"/>
              <a:t>. </a:t>
            </a:r>
            <a:r>
              <a:rPr lang="de-DE" dirty="0" smtClean="0"/>
              <a:t>(Eins kommt an den zweiten NOR Eingang)</a:t>
            </a:r>
          </a:p>
          <a:p>
            <a:r>
              <a:rPr lang="de-DE" dirty="0" smtClean="0"/>
              <a:t>Auf </a:t>
            </a:r>
            <a:r>
              <a:rPr lang="de-DE" dirty="0"/>
              <a:t>diese Weise bleibt Null gespeichert auch wenn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wieder </a:t>
            </a:r>
            <a:r>
              <a:rPr lang="de-DE" dirty="0" smtClean="0"/>
              <a:t>inaktiv (null) </a:t>
            </a:r>
            <a:r>
              <a:rPr lang="de-DE" dirty="0"/>
              <a:t>wird. 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69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einen solch erweiterten FF im </a:t>
            </a:r>
            <a:r>
              <a:rPr lang="de-DE" dirty="0" err="1"/>
              <a:t>Ck</a:t>
            </a:r>
            <a:r>
              <a:rPr lang="de-DE" dirty="0"/>
              <a:t>=0 Zustand</a:t>
            </a:r>
          </a:p>
          <a:p>
            <a:r>
              <a:rPr lang="de-DE" dirty="0"/>
              <a:t>In dem fall ist das erste </a:t>
            </a:r>
            <a:r>
              <a:rPr lang="de-DE" dirty="0" err="1"/>
              <a:t>Latch</a:t>
            </a:r>
            <a:r>
              <a:rPr lang="de-DE" dirty="0"/>
              <a:t> im Speichermodus</a:t>
            </a:r>
          </a:p>
          <a:p>
            <a:r>
              <a:rPr lang="de-DE" dirty="0" err="1"/>
              <a:t>Reset</a:t>
            </a:r>
            <a:r>
              <a:rPr lang="de-DE" dirty="0"/>
              <a:t> = 1 (aktiv high) erzwingt logische Null am Ausgang, sie wird rückgekoppelt. (Eins kommt an den zweiten NOR Eingang)</a:t>
            </a:r>
          </a:p>
          <a:p>
            <a:r>
              <a:rPr lang="de-DE" dirty="0"/>
              <a:t>Auf diese Weise bleibt Null gespeichert auch wenn </a:t>
            </a:r>
            <a:r>
              <a:rPr lang="de-DE" dirty="0" err="1"/>
              <a:t>Reset</a:t>
            </a:r>
            <a:r>
              <a:rPr lang="de-DE" dirty="0"/>
              <a:t> wieder inaktiv (null) wird.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86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68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Im </a:t>
            </a:r>
            <a:r>
              <a:rPr lang="de-DE" dirty="0" smtClean="0"/>
              <a:t>Flip-Flop </a:t>
            </a:r>
            <a:r>
              <a:rPr lang="de-DE" dirty="0"/>
              <a:t>ist </a:t>
            </a:r>
            <a:r>
              <a:rPr lang="de-DE" dirty="0" smtClean="0"/>
              <a:t>immer </a:t>
            </a:r>
            <a:r>
              <a:rPr lang="de-DE" dirty="0"/>
              <a:t>wenigstens ein </a:t>
            </a:r>
            <a:r>
              <a:rPr lang="de-DE" dirty="0" err="1"/>
              <a:t>Latch</a:t>
            </a:r>
            <a:r>
              <a:rPr lang="de-DE" dirty="0"/>
              <a:t> im </a:t>
            </a:r>
            <a:r>
              <a:rPr lang="de-DE" dirty="0" smtClean="0"/>
              <a:t>Speicherzustand, </a:t>
            </a:r>
            <a:r>
              <a:rPr lang="de-DE" dirty="0"/>
              <a:t>so dass ein </a:t>
            </a:r>
            <a:r>
              <a:rPr lang="de-DE" dirty="0" err="1"/>
              <a:t>Reset</a:t>
            </a:r>
            <a:r>
              <a:rPr lang="de-DE" dirty="0"/>
              <a:t> immer möglich ist wenn beide </a:t>
            </a:r>
            <a:r>
              <a:rPr lang="de-DE" dirty="0" err="1"/>
              <a:t>Latches</a:t>
            </a:r>
            <a:r>
              <a:rPr lang="de-DE" dirty="0"/>
              <a:t> die </a:t>
            </a:r>
            <a:r>
              <a:rPr lang="de-DE" dirty="0" err="1"/>
              <a:t>Reset</a:t>
            </a:r>
            <a:r>
              <a:rPr lang="de-DE" dirty="0"/>
              <a:t> Logik enthalten</a:t>
            </a:r>
            <a:r>
              <a:rPr lang="de-DE" dirty="0" smtClean="0"/>
              <a:t>.</a:t>
            </a:r>
          </a:p>
          <a:p>
            <a:r>
              <a:rPr lang="de-DE" dirty="0"/>
              <a:t>Asynchron </a:t>
            </a:r>
            <a:r>
              <a:rPr lang="de-DE" dirty="0" err="1"/>
              <a:t>Reset</a:t>
            </a:r>
            <a:r>
              <a:rPr lang="de-DE" dirty="0"/>
              <a:t> ist </a:t>
            </a:r>
            <a:r>
              <a:rPr lang="de-DE" i="1" dirty="0"/>
              <a:t>stärker</a:t>
            </a:r>
            <a:r>
              <a:rPr lang="de-DE" dirty="0"/>
              <a:t> als </a:t>
            </a:r>
            <a:r>
              <a:rPr lang="de-DE" dirty="0" smtClean="0"/>
              <a:t>der Takteingang</a:t>
            </a:r>
            <a:r>
              <a:rPr lang="de-DE" dirty="0"/>
              <a:t>. Sobald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wird, wird der </a:t>
            </a:r>
            <a:r>
              <a:rPr lang="de-DE" dirty="0" smtClean="0"/>
              <a:t>Flip-Flop </a:t>
            </a:r>
            <a:r>
              <a:rPr lang="de-DE" dirty="0"/>
              <a:t>Ausgang null, </a:t>
            </a:r>
            <a:r>
              <a:rPr lang="de-DE" dirty="0" smtClean="0"/>
              <a:t>unabhängig von </a:t>
            </a:r>
            <a:r>
              <a:rPr lang="de-DE" dirty="0"/>
              <a:t>D und </a:t>
            </a:r>
            <a:r>
              <a:rPr lang="de-DE" dirty="0" err="1"/>
              <a:t>Ck</a:t>
            </a:r>
            <a:r>
              <a:rPr lang="de-DE" dirty="0"/>
              <a:t> </a:t>
            </a:r>
            <a:r>
              <a:rPr lang="de-DE" dirty="0" smtClean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66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34290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3429000" y="4495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8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03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2954</Words>
  <Application>Microsoft Office PowerPoint</Application>
  <PresentationFormat>Bildschirmpräsentation (4:3)</PresentationFormat>
  <Paragraphs>1048</Paragraphs>
  <Slides>70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70</vt:i4>
      </vt:variant>
    </vt:vector>
  </HeadingPairs>
  <TitlesOfParts>
    <vt:vector size="71" baseType="lpstr"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1457</cp:revision>
  <dcterms:created xsi:type="dcterms:W3CDTF">2010-08-30T10:07:17Z</dcterms:created>
  <dcterms:modified xsi:type="dcterms:W3CDTF">2015-07-25T10:40:36Z</dcterms:modified>
</cp:coreProperties>
</file>